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4198" r:id="rId1"/>
  </p:sldMasterIdLst>
  <p:notesMasterIdLst>
    <p:notesMasterId r:id="rId45"/>
  </p:notesMasterIdLst>
  <p:sldIdLst>
    <p:sldId id="256" r:id="rId2"/>
    <p:sldId id="270" r:id="rId3"/>
    <p:sldId id="273" r:id="rId4"/>
    <p:sldId id="290" r:id="rId5"/>
    <p:sldId id="257" r:id="rId6"/>
    <p:sldId id="274" r:id="rId7"/>
    <p:sldId id="275" r:id="rId8"/>
    <p:sldId id="276" r:id="rId9"/>
    <p:sldId id="277" r:id="rId10"/>
    <p:sldId id="278" r:id="rId11"/>
    <p:sldId id="279" r:id="rId12"/>
    <p:sldId id="280" r:id="rId13"/>
    <p:sldId id="281" r:id="rId14"/>
    <p:sldId id="282" r:id="rId15"/>
    <p:sldId id="283" r:id="rId16"/>
    <p:sldId id="284" r:id="rId17"/>
    <p:sldId id="285" r:id="rId18"/>
    <p:sldId id="286" r:id="rId19"/>
    <p:sldId id="288" r:id="rId20"/>
    <p:sldId id="287" r:id="rId21"/>
    <p:sldId id="296" r:id="rId22"/>
    <p:sldId id="297" r:id="rId23"/>
    <p:sldId id="293" r:id="rId24"/>
    <p:sldId id="292" r:id="rId25"/>
    <p:sldId id="294" r:id="rId26"/>
    <p:sldId id="295" r:id="rId27"/>
    <p:sldId id="291" r:id="rId28"/>
    <p:sldId id="300" r:id="rId29"/>
    <p:sldId id="306" r:id="rId30"/>
    <p:sldId id="301" r:id="rId31"/>
    <p:sldId id="307" r:id="rId32"/>
    <p:sldId id="308" r:id="rId33"/>
    <p:sldId id="309" r:id="rId34"/>
    <p:sldId id="310" r:id="rId35"/>
    <p:sldId id="313" r:id="rId36"/>
    <p:sldId id="311" r:id="rId37"/>
    <p:sldId id="314" r:id="rId38"/>
    <p:sldId id="312" r:id="rId39"/>
    <p:sldId id="315" r:id="rId40"/>
    <p:sldId id="299" r:id="rId41"/>
    <p:sldId id="269" r:id="rId42"/>
    <p:sldId id="271" r:id="rId43"/>
    <p:sldId id="289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  <a:srgbClr val="FD9A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418"/>
    <p:restoredTop sz="94583"/>
  </p:normalViewPr>
  <p:slideViewPr>
    <p:cSldViewPr snapToGrid="0" snapToObjects="1">
      <p:cViewPr>
        <p:scale>
          <a:sx n="101" d="100"/>
          <a:sy n="101" d="100"/>
        </p:scale>
        <p:origin x="-432" y="4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presProps" Target="presProps.xml"/><Relationship Id="rId47" Type="http://schemas.openxmlformats.org/officeDocument/2006/relationships/viewProps" Target="viewProps.xml"/><Relationship Id="rId48" Type="http://schemas.openxmlformats.org/officeDocument/2006/relationships/theme" Target="theme/theme1.xml"/><Relationship Id="rId49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DA9EC1-9FF2-0E46-B2FE-07EA8F5F1A10}" type="datetimeFigureOut">
              <a:rPr lang="en-US" smtClean="0"/>
              <a:t>11/19/16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8E3497-A358-B14F-AE0E-969A2D2966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8385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8E3497-A358-B14F-AE0E-969A2D29661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906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8E3497-A358-B14F-AE0E-969A2D29661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8823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8E3497-A358-B14F-AE0E-969A2D29661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6044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8E3497-A358-B14F-AE0E-969A2D29661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3192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8E3497-A358-B14F-AE0E-969A2D29661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149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8E3497-A358-B14F-AE0E-969A2D29661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7259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8E3497-A358-B14F-AE0E-969A2D29661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6029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8E3497-A358-B14F-AE0E-969A2D29661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8168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8E3497-A358-B14F-AE0E-969A2D29661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2742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8E3497-A358-B14F-AE0E-969A2D29661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8880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8E3497-A358-B14F-AE0E-969A2D29661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8229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8E3497-A358-B14F-AE0E-969A2D29661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82427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8E3497-A358-B14F-AE0E-969A2D29661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34296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8E3497-A358-B14F-AE0E-969A2D29661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83711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8E3497-A358-B14F-AE0E-969A2D29661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463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8E3497-A358-B14F-AE0E-969A2D29661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06889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8E3497-A358-B14F-AE0E-969A2D29661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31619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8E3497-A358-B14F-AE0E-969A2D29661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84206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8E3497-A358-B14F-AE0E-969A2D29661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38359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8E3497-A358-B14F-AE0E-969A2D29661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2234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8E3497-A358-B14F-AE0E-969A2D296615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06550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8E3497-A358-B14F-AE0E-969A2D296615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1862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8E3497-A358-B14F-AE0E-969A2D29661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91276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8E3497-A358-B14F-AE0E-969A2D296615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82895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8E3497-A358-B14F-AE0E-969A2D296615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72800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8E3497-A358-B14F-AE0E-969A2D296615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69756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8E3497-A358-B14F-AE0E-969A2D296615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09645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8E3497-A358-B14F-AE0E-969A2D296615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6721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8E3497-A358-B14F-AE0E-969A2D296615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95563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8E3497-A358-B14F-AE0E-969A2D296615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0208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8E3497-A358-B14F-AE0E-969A2D29661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7693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8E3497-A358-B14F-AE0E-969A2D29661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9274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8E3497-A358-B14F-AE0E-969A2D29661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5695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8E3497-A358-B14F-AE0E-969A2D29661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1234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8E3497-A358-B14F-AE0E-969A2D29661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1169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8E3497-A358-B14F-AE0E-969A2D29661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262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  <a:prstGeom prst="rect">
            <a:avLst/>
          </a:prstGeom>
        </p:spPr>
        <p:txBody>
          <a:bodyPr anchor="b"/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10158984" y="1792224"/>
            <a:ext cx="990599" cy="304799"/>
          </a:xfrm>
        </p:spPr>
        <p:txBody>
          <a:bodyPr/>
          <a:lstStyle>
            <a:lvl1pPr algn="l">
              <a:defRPr b="0">
                <a:solidFill>
                  <a:schemeClr val="bg1"/>
                </a:solidFill>
              </a:defRPr>
            </a:lvl1pPr>
          </a:lstStyle>
          <a:p>
            <a:fld id="{B95531F0-7D46-4A43-A343-9A720F56E8FD}" type="datetime1">
              <a:rPr lang="en-US" smtClean="0"/>
              <a:t>11/19/16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8951976" y="3227832"/>
            <a:ext cx="3867912" cy="310896"/>
          </a:xfrm>
        </p:spPr>
        <p:txBody>
          <a:bodyPr/>
          <a:lstStyle>
            <a:lvl1pPr>
              <a:defRPr sz="1000" b="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1008" y="292608"/>
            <a:ext cx="838199" cy="767687"/>
          </a:xfrm>
        </p:spPr>
        <p:txBody>
          <a:bodyPr/>
          <a:lstStyle>
            <a:lvl1pPr>
              <a:defRPr sz="2800" b="0" i="0">
                <a:latin typeface="+mj-lt"/>
              </a:defRPr>
            </a:lvl1pPr>
          </a:lstStyle>
          <a:p>
            <a:fld id="{55774153-6BEA-8641-B7A1-86CE42693F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15367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7" y="4969927"/>
            <a:ext cx="8825657" cy="56673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7" y="553666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35AD97-0A67-2C45-AE8B-2B8591FF5D6C}" type="datetime1">
              <a:rPr lang="en-US" smtClean="0"/>
              <a:t>11/19/16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74153-6BEA-8641-B7A1-86CE42693F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42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060704"/>
            <a:ext cx="8833104" cy="1371600"/>
          </a:xfrm>
          <a:prstGeom prst="rect">
            <a:avLst/>
          </a:prstGeom>
        </p:spPr>
        <p:txBody>
          <a:bodyPr anchor="ctr" anchorCtr="0"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2144" y="3547872"/>
            <a:ext cx="8825659" cy="2478024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B5003-0778-EA40-B828-7E4D015DFBA4}" type="datetime1">
              <a:rPr lang="en-US" smtClean="0"/>
              <a:t>11/19/16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74153-6BEA-8641-B7A1-86CE42693F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3182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6" name="Rectangle 1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4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7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2" name="TextBox 11"/>
          <p:cNvSpPr txBox="1"/>
          <p:nvPr/>
        </p:nvSpPr>
        <p:spPr bwMode="gray">
          <a:xfrm>
            <a:off x="898295" y="596767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 bwMode="gray">
          <a:xfrm>
            <a:off x="9715063" y="2629300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980517"/>
            <a:ext cx="8460983" cy="2698249"/>
          </a:xfrm>
          <a:prstGeom prst="rect">
            <a:avLst/>
          </a:prstGeom>
        </p:spPr>
        <p:txBody>
          <a:bodyPr anchor="ctr" anchorCtr="0"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 bwMode="gray">
          <a:xfrm>
            <a:off x="1945945" y="3679987"/>
            <a:ext cx="7725772" cy="342174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1400" cap="small" dirty="0">
                <a:solidFill>
                  <a:schemeClr val="tx2">
                    <a:lumMod val="40000"/>
                    <a:lumOff val="60000"/>
                  </a:schemeClr>
                </a:solidFill>
                <a:latin typeface="+mn-lt"/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8"/>
            <a:ext cx="8825659" cy="997858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E3BDB-1B20-3745-A530-985E7F3920B3}" type="datetime1">
              <a:rPr lang="en-US" smtClean="0"/>
              <a:t>11/19/16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74153-6BEA-8641-B7A1-86CE42693F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4224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3525"/>
            <a:ext cx="8865623" cy="1819656"/>
          </a:xfrm>
          <a:prstGeom prst="rect">
            <a:avLst/>
          </a:prstGeo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9200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A703E-90FD-714F-8944-51221692724F}" type="datetime1">
              <a:rPr lang="en-US" smtClean="0"/>
              <a:t>11/19/16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74153-6BEA-8641-B7A1-86CE42693F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1263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3129168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4" y="3179764"/>
            <a:ext cx="3129168" cy="2847290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5380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4"/>
            <a:ext cx="3145380" cy="2847290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6700" y="2595032"/>
            <a:ext cx="3161029" cy="58473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6700" y="3179764"/>
            <a:ext cx="3161029" cy="2847290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384991" y="2603500"/>
            <a:ext cx="32564" cy="3423554"/>
          </a:xfrm>
          <a:prstGeom prst="line">
            <a:avLst/>
          </a:prstGeom>
          <a:ln w="12700" cmpd="sng">
            <a:solidFill>
              <a:schemeClr val="tx1">
                <a:lumMod val="75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5824" y="2603500"/>
            <a:ext cx="0" cy="3423554"/>
          </a:xfrm>
          <a:prstGeom prst="line">
            <a:avLst/>
          </a:prstGeom>
          <a:ln w="12700" cmpd="sng">
            <a:solidFill>
              <a:schemeClr val="tx1">
                <a:lumMod val="75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04EA7-B7D0-0C4C-8B74-A050CE5BEBB2}" type="datetime1">
              <a:rPr lang="en-US" smtClean="0"/>
              <a:t>11/19/16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74153-6BEA-8641-B7A1-86CE42693F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0588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  <a:prstGeom prst="rect">
            <a:avLst/>
          </a:prstGeom>
        </p:spPr>
        <p:txBody>
          <a:bodyPr anchor="ctr" anchorCtr="0"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5"/>
            <a:ext cx="3050438" cy="57626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2" y="2610916"/>
            <a:ext cx="2691242" cy="1584094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7"/>
            <a:ext cx="3050438" cy="91794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2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8865" y="5109108"/>
            <a:ext cx="3050438" cy="91257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3433" y="4532842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3433" y="5109107"/>
            <a:ext cx="3050438" cy="917947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384245" y="2603500"/>
            <a:ext cx="1" cy="3461811"/>
          </a:xfrm>
          <a:prstGeom prst="line">
            <a:avLst/>
          </a:prstGeom>
          <a:ln w="12700" cmpd="sng">
            <a:solidFill>
              <a:schemeClr val="tx1">
                <a:lumMod val="75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807352" y="2603500"/>
            <a:ext cx="0" cy="3461811"/>
          </a:xfrm>
          <a:prstGeom prst="line">
            <a:avLst/>
          </a:prstGeom>
          <a:ln w="12700" cmpd="sng">
            <a:solidFill>
              <a:schemeClr val="tx1">
                <a:lumMod val="75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DB68CD-C4A5-F640-9F17-C5F496A2B526}" type="datetime1">
              <a:rPr lang="en-US" smtClean="0"/>
              <a:t>11/19/16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74153-6BEA-8641-B7A1-86CE42693F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97157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595033"/>
            <a:ext cx="8825659" cy="3424768"/>
          </a:xfrm>
        </p:spPr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6AF7C-9055-CD49-B5B9-F120B1AB3571}" type="datetime1">
              <a:rPr lang="en-US" smtClean="0"/>
              <a:t>11/19/16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74153-6BEA-8641-B7A1-86CE42693F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040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3" name="Rectangle 12"/>
            <p:cNvSpPr/>
            <p:nvPr/>
          </p:nvSpPr>
          <p:spPr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6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76756" y="1278466"/>
            <a:ext cx="1441567" cy="4748591"/>
          </a:xfrm>
          <a:prstGeom prst="rect">
            <a:avLst/>
          </a:prstGeo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5"/>
            <a:ext cx="6256025" cy="474859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E42515-A517-D44B-940E-E41C792E779D}" type="datetime1">
              <a:rPr lang="en-US" smtClean="0"/>
              <a:t>11/19/16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74153-6BEA-8641-B7A1-86CE42693F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6732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9"/>
            <a:ext cx="8825659" cy="706964"/>
          </a:xfrm>
          <a:prstGeom prst="rect">
            <a:avLst/>
          </a:prstGeom>
        </p:spPr>
        <p:txBody>
          <a:bodyPr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0BEB36-C475-9A44-8608-8FEE2B7F390D}" type="datetime1">
              <a:rPr lang="en-US" smtClean="0"/>
              <a:t>11/19/16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00" b="1"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74153-6BEA-8641-B7A1-86CE42693F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9479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Rectangle 8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7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679192"/>
            <a:ext cx="4343400" cy="2286000"/>
          </a:xfrm>
          <a:prstGeom prst="rect">
            <a:avLst/>
          </a:prstGeom>
        </p:spPr>
        <p:txBody>
          <a:bodyPr anchor="ctr" anchorCtr="0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4576" y="2679192"/>
            <a:ext cx="3758184" cy="2286000"/>
          </a:xfrm>
        </p:spPr>
        <p:txBody>
          <a:bodyPr anchor="ctr" anchorCtr="0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867D1-E654-6B47-8BA0-7E05F767CDFF}" type="datetime1">
              <a:rPr lang="en-US" smtClean="0"/>
              <a:t>11/19/16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00" b="1"/>
            </a:lvl1pPr>
          </a:lstStyle>
          <a:p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74153-6BEA-8641-B7A1-86CE42693F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41291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969264"/>
            <a:ext cx="8825659" cy="704088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8032" cy="3416301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76" y="2603500"/>
            <a:ext cx="4828032" cy="341630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47673-BF0E-DF43-BEED-BFB014A1AC71}" type="datetime1">
              <a:rPr lang="en-US" smtClean="0"/>
              <a:t>11/19/16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74153-6BEA-8641-B7A1-86CE42693F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1314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69264"/>
            <a:ext cx="8825659" cy="70408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6040"/>
            <a:ext cx="48280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98448"/>
            <a:ext cx="4828032" cy="2843784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76" y="2606040"/>
            <a:ext cx="48280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1" y="3187921"/>
            <a:ext cx="4825160" cy="2854311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BF619-EEB5-254E-A8B0-229A8B9C6CED}" type="datetime1">
              <a:rPr lang="en-US" smtClean="0"/>
              <a:t>11/19/16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74153-6BEA-8641-B7A1-86CE42693F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0036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2144" y="969264"/>
            <a:ext cx="8825659" cy="704088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2079F-C31D-3444-8B7D-A62FFEBC2304}" type="datetime1">
              <a:rPr lang="en-US" smtClean="0"/>
              <a:t>11/19/16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74153-6BEA-8641-B7A1-86CE42693F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828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CF8D0-02FB-E043-9D13-CB6CF6E94FBA}" type="datetime1">
              <a:rPr lang="en-US" smtClean="0"/>
              <a:t>11/19/16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74153-6BEA-8641-B7A1-86CE42693F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9477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298448"/>
            <a:ext cx="2793159" cy="1597152"/>
          </a:xfrm>
          <a:prstGeom prst="rect">
            <a:avLst/>
          </a:prstGeo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79008" y="1447800"/>
            <a:ext cx="5195997" cy="45720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3" y="3129280"/>
            <a:ext cx="2793159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B9DC5-D280-3D49-8C84-E04B42D002DA}" type="datetime1">
              <a:rPr lang="en-US" smtClean="0"/>
              <a:t>11/19/16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74153-6BEA-8641-B7A1-86CE42693F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7995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693332"/>
            <a:ext cx="3860259" cy="173566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3B358-6744-4D44-A371-FA16E6DCD0C3}" type="datetime1">
              <a:rPr lang="en-US" smtClean="0"/>
              <a:t>11/19/16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74153-6BEA-8641-B7A1-86CE42693F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2717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7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30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2760" y="6391656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AA984BF0-9811-DC42-BCB0-A38ECDAD6224}" type="datetime1">
              <a:rPr lang="en-US" smtClean="0"/>
              <a:t>11/19/16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7784" y="6391656"/>
            <a:ext cx="3867912" cy="310896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55774153-6BEA-8641-B7A1-86CE42693F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8597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99" r:id="rId1"/>
    <p:sldLayoutId id="2147484200" r:id="rId2"/>
    <p:sldLayoutId id="2147484201" r:id="rId3"/>
    <p:sldLayoutId id="2147484202" r:id="rId4"/>
    <p:sldLayoutId id="2147484203" r:id="rId5"/>
    <p:sldLayoutId id="2147484204" r:id="rId6"/>
    <p:sldLayoutId id="2147484205" r:id="rId7"/>
    <p:sldLayoutId id="2147484206" r:id="rId8"/>
    <p:sldLayoutId id="2147484207" r:id="rId9"/>
    <p:sldLayoutId id="2147484208" r:id="rId10"/>
    <p:sldLayoutId id="2147484209" r:id="rId11"/>
    <p:sldLayoutId id="2147484210" r:id="rId12"/>
    <p:sldLayoutId id="2147484211" r:id="rId13"/>
    <p:sldLayoutId id="2147484212" r:id="rId14"/>
    <p:sldLayoutId id="2147484213" r:id="rId15"/>
    <p:sldLayoutId id="2147484214" r:id="rId16"/>
    <p:sldLayoutId id="2147484215" r:id="rId1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.jp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7.jp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8.jp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9.jp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0.jp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1.jp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4" Type="http://schemas.openxmlformats.org/officeDocument/2006/relationships/image" Target="../media/image14.jp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4" Type="http://schemas.openxmlformats.org/officeDocument/2006/relationships/image" Target="../media/image16.jp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4" Type="http://schemas.openxmlformats.org/officeDocument/2006/relationships/image" Target="../media/image19.jp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4" Type="http://schemas.openxmlformats.org/officeDocument/2006/relationships/image" Target="../media/image21.jp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4" Type="http://schemas.openxmlformats.org/officeDocument/2006/relationships/image" Target="../media/image24.jp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4" Type="http://schemas.openxmlformats.org/officeDocument/2006/relationships/image" Target="../media/image26.jp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4" Type="http://schemas.openxmlformats.org/officeDocument/2006/relationships/image" Target="../media/image28.jp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4" Type="http://schemas.openxmlformats.org/officeDocument/2006/relationships/image" Target="../media/image30.jp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1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obitko.com/tutorials/genetic-algorithms/recommendations.php/" TargetMode="Externa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DEAP/deap/blob/master/examples/ga/tsp/gr17.json/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b="1" dirty="0" err="1" smtClean="0">
                <a:solidFill>
                  <a:srgbClr val="FD9A00"/>
                </a:solidFill>
              </a:rPr>
              <a:t>Resolução</a:t>
            </a:r>
            <a:r>
              <a:rPr lang="en-US" b="1" dirty="0" smtClean="0">
                <a:solidFill>
                  <a:srgbClr val="FD9A00"/>
                </a:solidFill>
              </a:rPr>
              <a:t> </a:t>
            </a:r>
            <a:r>
              <a:rPr lang="en-US" b="1" dirty="0" err="1" smtClean="0">
                <a:solidFill>
                  <a:srgbClr val="FD9A00"/>
                </a:solidFill>
              </a:rPr>
              <a:t>otimizada</a:t>
            </a:r>
            <a:r>
              <a:rPr lang="en-US" b="1" dirty="0" smtClean="0">
                <a:solidFill>
                  <a:srgbClr val="FD9A00"/>
                </a:solidFill>
              </a:rPr>
              <a:t> de </a:t>
            </a:r>
            <a:r>
              <a:rPr lang="en-US" b="1" dirty="0" err="1" smtClean="0">
                <a:solidFill>
                  <a:srgbClr val="FD9A00"/>
                </a:solidFill>
              </a:rPr>
              <a:t>problemas</a:t>
            </a:r>
            <a:r>
              <a:rPr lang="en-US" b="1" dirty="0" smtClean="0">
                <a:solidFill>
                  <a:srgbClr val="FD9A00"/>
                </a:solidFill>
              </a:rPr>
              <a:t> com </a:t>
            </a:r>
            <a:r>
              <a:rPr lang="en-US" b="1" dirty="0" err="1" smtClean="0">
                <a:solidFill>
                  <a:srgbClr val="FD9A00"/>
                </a:solidFill>
              </a:rPr>
              <a:t>uso</a:t>
            </a:r>
            <a:r>
              <a:rPr lang="en-US" b="1" dirty="0" smtClean="0">
                <a:solidFill>
                  <a:srgbClr val="FD9A00"/>
                </a:solidFill>
              </a:rPr>
              <a:t> de </a:t>
            </a:r>
            <a:r>
              <a:rPr lang="en-US" b="1" dirty="0" err="1" smtClean="0">
                <a:solidFill>
                  <a:srgbClr val="FD9A00"/>
                </a:solidFill>
              </a:rPr>
              <a:t>algoritmos</a:t>
            </a:r>
            <a:r>
              <a:rPr lang="en-US" b="1" dirty="0" smtClean="0">
                <a:solidFill>
                  <a:srgbClr val="FD9A00"/>
                </a:solidFill>
              </a:rPr>
              <a:t> </a:t>
            </a:r>
            <a:r>
              <a:rPr lang="en-US" b="1" dirty="0" err="1" smtClean="0">
                <a:solidFill>
                  <a:srgbClr val="FD9A00"/>
                </a:solidFill>
              </a:rPr>
              <a:t>evolutivos</a:t>
            </a:r>
            <a:endParaRPr lang="en-US" b="1" dirty="0">
              <a:solidFill>
                <a:srgbClr val="FD9A0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 err="1" smtClean="0">
                <a:latin typeface="+mj-lt"/>
                <a:ea typeface="Helvetica Neue" charset="0"/>
                <a:cs typeface="Helvetica Neue" charset="0"/>
              </a:rPr>
              <a:t>Cássio</a:t>
            </a:r>
            <a:r>
              <a:rPr lang="en-US" b="1" dirty="0" smtClean="0">
                <a:latin typeface="+mj-lt"/>
                <a:ea typeface="Helvetica Neue" charset="0"/>
                <a:cs typeface="Helvetica Neue" charset="0"/>
              </a:rPr>
              <a:t> dos </a:t>
            </a:r>
            <a:r>
              <a:rPr lang="en-US" b="1" dirty="0" err="1" smtClean="0">
                <a:latin typeface="+mj-lt"/>
                <a:ea typeface="Helvetica Neue" charset="0"/>
                <a:cs typeface="Helvetica Neue" charset="0"/>
              </a:rPr>
              <a:t>santos</a:t>
            </a:r>
            <a:r>
              <a:rPr lang="en-US" b="1" dirty="0" smtClean="0">
                <a:latin typeface="+mj-lt"/>
                <a:ea typeface="Helvetica Neue" charset="0"/>
                <a:cs typeface="Helvetica Neue" charset="0"/>
              </a:rPr>
              <a:t> </a:t>
            </a:r>
            <a:r>
              <a:rPr lang="en-US" b="1" dirty="0" err="1" smtClean="0">
                <a:latin typeface="+mj-lt"/>
                <a:ea typeface="Helvetica Neue" charset="0"/>
                <a:cs typeface="Helvetica Neue" charset="0"/>
              </a:rPr>
              <a:t>sousa</a:t>
            </a:r>
            <a:endParaRPr lang="en-US" b="1" dirty="0">
              <a:latin typeface="+mj-lt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8202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AG </a:t>
            </a:r>
            <a:r>
              <a:rPr lang="mr-IN" b="1" dirty="0" smtClean="0">
                <a:latin typeface="Helvetica" charset="0"/>
                <a:ea typeface="Helvetica" charset="0"/>
                <a:cs typeface="Helvetica" charset="0"/>
              </a:rPr>
              <a:t>–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Mutação</a:t>
            </a:r>
            <a:endParaRPr lang="en-US" b="1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9647158" cy="34163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O gene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mudará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seu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valor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aleatoriamente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(com </a:t>
            </a:r>
            <a:r>
              <a:rPr lang="en-US" b="1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probabilidade</a:t>
            </a:r>
            <a:r>
              <a:rPr lang="en-US" b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de </a:t>
            </a:r>
            <a:r>
              <a:rPr lang="en-US" b="1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mutação</a:t>
            </a:r>
            <a:r>
              <a:rPr lang="en-US" b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i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</a:t>
            </a:r>
            <a:r>
              <a:rPr lang="en-US" i="1" baseline="-25000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)</a:t>
            </a:r>
          </a:p>
          <a:p>
            <a:endParaRPr lang="en-US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b="1" i="1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BooleanGene</a:t>
            </a:r>
            <a:r>
              <a:rPr lang="en-US" i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(</a:t>
            </a:r>
            <a:r>
              <a:rPr lang="en-US" i="1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expressividade</a:t>
            </a:r>
            <a:r>
              <a:rPr lang="en-US" i="1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i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0 </a:t>
            </a:r>
            <a:r>
              <a:rPr lang="en-US" i="1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ou</a:t>
            </a:r>
            <a:r>
              <a:rPr lang="en-US" i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1) </a:t>
            </a:r>
            <a:r>
              <a:rPr lang="mr-IN" i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–</a:t>
            </a:r>
            <a:r>
              <a:rPr lang="en-US" i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equivalente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a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cara-ou-coroa</a:t>
            </a:r>
            <a:endParaRPr lang="en-US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b="1" i="1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IntegerGene</a:t>
            </a:r>
            <a:r>
              <a:rPr lang="en-US" b="1" i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(k)</a:t>
            </a:r>
            <a:r>
              <a:rPr lang="en-US" i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(</a:t>
            </a:r>
            <a:r>
              <a:rPr lang="en-US" i="1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expressividade</a:t>
            </a:r>
            <a:r>
              <a:rPr lang="en-US" i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de 0 a k-1) </a:t>
            </a:r>
            <a:r>
              <a:rPr lang="mr-IN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–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escolhe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um dos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inteiros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do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intervalo</a:t>
            </a:r>
            <a:endParaRPr lang="en-US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b="1" i="1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RealGene</a:t>
            </a:r>
            <a:r>
              <a:rPr lang="en-US" i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(</a:t>
            </a:r>
            <a:r>
              <a:rPr lang="en-US" i="1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expressividade</a:t>
            </a:r>
            <a:r>
              <a:rPr lang="en-US" i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no </a:t>
            </a:r>
            <a:r>
              <a:rPr lang="en-US" i="1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intervalo</a:t>
            </a:r>
            <a:r>
              <a:rPr lang="en-US" i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[0, 1)) </a:t>
            </a:r>
            <a:r>
              <a:rPr lang="mr-IN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–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escolhe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um valor real do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intervalo</a:t>
            </a:r>
            <a:endParaRPr lang="en-US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endParaRPr lang="en-US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Cada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gene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é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levado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para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mutação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de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modo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independente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(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neste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trabalho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)</a:t>
            </a:r>
          </a:p>
          <a:p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Valor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padronizado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: </a:t>
            </a:r>
            <a:r>
              <a:rPr lang="en-US" i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0.01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;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Faixa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adequada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: de </a:t>
            </a:r>
            <a:r>
              <a:rPr lang="en-US" i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0.001 a 0.5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b="1" baseline="30000" dirty="0" smtClean="0">
                <a:solidFill>
                  <a:srgbClr val="0432FF"/>
                </a:solidFill>
                <a:latin typeface="Helvetica" charset="0"/>
                <a:ea typeface="Helvetica" charset="0"/>
                <a:cs typeface="Helvetica" charset="0"/>
              </a:rPr>
              <a:t>[3,4,5]</a:t>
            </a:r>
            <a:endParaRPr lang="en-US" b="1" baseline="30000" dirty="0" smtClean="0">
              <a:solidFill>
                <a:srgbClr val="0432FF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74153-6BEA-8641-B7A1-86CE42693FE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74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AG </a:t>
            </a:r>
            <a:r>
              <a:rPr lang="mr-IN" b="1" dirty="0" smtClean="0">
                <a:latin typeface="Helvetica" charset="0"/>
                <a:ea typeface="Helvetica" charset="0"/>
                <a:cs typeface="Helvetica" charset="0"/>
              </a:rPr>
              <a:t>–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Sobrevivência</a:t>
            </a:r>
            <a:endParaRPr lang="en-US" b="1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9647158" cy="3416300"/>
          </a:xfrm>
        </p:spPr>
        <p:txBody>
          <a:bodyPr>
            <a:normAutofit/>
          </a:bodyPr>
          <a:lstStyle/>
          <a:p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Pais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e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filhos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têm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seus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valores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de fitness (re)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calculados</a:t>
            </a:r>
            <a:endParaRPr lang="en-US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Todos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os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indivíduos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são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ordenados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novamente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(o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mais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adaptado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aparece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primeiro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)</a:t>
            </a:r>
          </a:p>
          <a:p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O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tamanho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da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população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não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aumenta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de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uma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geração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para a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próxima</a:t>
            </a:r>
            <a:endParaRPr lang="en-US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Tamanho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padronizado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: </a:t>
            </a:r>
            <a:r>
              <a:rPr lang="en-US" i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100 </a:t>
            </a:r>
            <a:r>
              <a:rPr lang="en-US" i="1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indivíduos</a:t>
            </a:r>
            <a:endParaRPr lang="en-US" i="1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74153-6BEA-8641-B7A1-86CE42693FE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350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Problemas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escolhidos</a:t>
            </a:r>
            <a:endParaRPr lang="en-US" b="1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9647158" cy="3416300"/>
          </a:xfrm>
        </p:spPr>
        <p:txBody>
          <a:bodyPr>
            <a:normAutofit/>
          </a:bodyPr>
          <a:lstStyle/>
          <a:p>
            <a:r>
              <a:rPr lang="en-US" b="1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OneMax</a:t>
            </a:r>
            <a:r>
              <a:rPr lang="en-US" b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b="1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Booleano</a:t>
            </a:r>
            <a:r>
              <a:rPr lang="en-US" b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(100 bits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iniciam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em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0;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Todos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devem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ficar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iguais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a 1) </a:t>
            </a:r>
            <a:r>
              <a:rPr lang="en-US" b="1" baseline="30000" dirty="0" smtClean="0">
                <a:solidFill>
                  <a:srgbClr val="0432FF"/>
                </a:solidFill>
                <a:latin typeface="Helvetica" charset="0"/>
                <a:ea typeface="Helvetica" charset="0"/>
                <a:cs typeface="Helvetica" charset="0"/>
              </a:rPr>
              <a:t>[6]</a:t>
            </a:r>
          </a:p>
          <a:p>
            <a:r>
              <a:rPr lang="en-US" b="1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OneMax</a:t>
            </a:r>
            <a:r>
              <a:rPr lang="en-US" b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Real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(100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variáveis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reais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iniciam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em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0.0;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Todas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devem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se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aproximar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de 1.0)</a:t>
            </a:r>
          </a:p>
          <a:p>
            <a:r>
              <a:rPr lang="en-US" b="1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Caixeiro</a:t>
            </a:r>
            <a:r>
              <a:rPr lang="en-US" b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b="1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Viajante</a:t>
            </a:r>
            <a:r>
              <a:rPr lang="en-US" b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b="1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Adaptado</a:t>
            </a:r>
            <a:r>
              <a:rPr lang="en-US" b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b="1" baseline="30000" dirty="0" smtClean="0">
                <a:solidFill>
                  <a:srgbClr val="0432FF"/>
                </a:solidFill>
                <a:latin typeface="Helvetica" charset="0"/>
                <a:ea typeface="Helvetica" charset="0"/>
                <a:cs typeface="Helvetica" charset="0"/>
              </a:rPr>
              <a:t>[7]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(Dado um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grupo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de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cidades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,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descobrir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qual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o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caminho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mais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rápido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que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passa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por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todas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as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cidades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e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retorna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à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cidade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inicial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)</a:t>
            </a:r>
          </a:p>
          <a:p>
            <a:pPr lvl="1"/>
            <a:r>
              <a:rPr lang="en-US" i="1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Adaptação</a:t>
            </a:r>
            <a:r>
              <a:rPr lang="en-US" i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: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é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possível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visitar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uma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cidade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mais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de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uma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vez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, e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percorrer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atalhos</a:t>
            </a:r>
            <a:endParaRPr lang="en-US" dirty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74153-6BEA-8641-B7A1-86CE42693FE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583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Problemas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mr-IN" b="1" dirty="0" smtClean="0">
                <a:latin typeface="Helvetica" charset="0"/>
                <a:ea typeface="Helvetica" charset="0"/>
                <a:cs typeface="Helvetica" charset="0"/>
              </a:rPr>
              <a:t>–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OneMax</a:t>
            </a:r>
            <a:endParaRPr lang="en-US" b="1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9647158" cy="3687572"/>
          </a:xfrm>
        </p:spPr>
        <p:txBody>
          <a:bodyPr>
            <a:normAutofit/>
          </a:bodyPr>
          <a:lstStyle/>
          <a:p>
            <a:r>
              <a:rPr lang="en-US" b="1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OneMax</a:t>
            </a:r>
            <a:r>
              <a:rPr lang="en-US" b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b="1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Booleano</a:t>
            </a:r>
            <a:r>
              <a:rPr lang="en-US" b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- 100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BooleanGenes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com valor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inicial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0</a:t>
            </a:r>
          </a:p>
          <a:p>
            <a:pPr lvl="1"/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Simples de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convergir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para a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solução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ótima</a:t>
            </a:r>
            <a:endParaRPr lang="en-US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pPr lvl="1"/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Fácil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de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implementar</a:t>
            </a:r>
            <a:endParaRPr lang="en-US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endParaRPr lang="en-US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b="1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OneMax</a:t>
            </a:r>
            <a:r>
              <a:rPr lang="en-US" b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Real </a:t>
            </a:r>
            <a:r>
              <a:rPr lang="mr-IN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–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100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RealGenes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com valor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inicial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0.0</a:t>
            </a:r>
          </a:p>
          <a:p>
            <a:pPr lvl="1"/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Mais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difícil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de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convergir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do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que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o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OneMax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Real (a chance de se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atingir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1.0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é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nula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)</a:t>
            </a:r>
          </a:p>
          <a:p>
            <a:pPr lvl="1"/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Mais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interessante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para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avaliar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a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evolução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da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população</a:t>
            </a:r>
            <a:endParaRPr lang="en-US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endParaRPr lang="en-US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i="1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Função</a:t>
            </a:r>
            <a:r>
              <a:rPr lang="en-US" i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de fitness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: soma das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expressividades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dos genes de um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indivíduo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(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maior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,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melhor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)</a:t>
            </a:r>
          </a:p>
          <a:p>
            <a:endParaRPr lang="en-US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74153-6BEA-8641-B7A1-86CE42693FE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937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Problemas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mr-IN" b="1" dirty="0" smtClean="0">
                <a:latin typeface="Helvetica" charset="0"/>
                <a:ea typeface="Helvetica" charset="0"/>
                <a:cs typeface="Helvetica" charset="0"/>
              </a:rPr>
              <a:t>–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Caixeiro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Viajante</a:t>
            </a:r>
            <a:endParaRPr lang="en-US" b="1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9647158" cy="3687572"/>
          </a:xfrm>
        </p:spPr>
        <p:txBody>
          <a:bodyPr>
            <a:normAutofit/>
          </a:bodyPr>
          <a:lstStyle/>
          <a:p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Grafo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conexo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entre </a:t>
            </a:r>
            <a:r>
              <a:rPr lang="en-US" i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N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cidades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(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não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precisa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ser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completo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)</a:t>
            </a:r>
          </a:p>
          <a:p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Completude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e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distâncias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calculadas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pelo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b="1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algoritmo</a:t>
            </a:r>
            <a:r>
              <a:rPr lang="en-US" b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de </a:t>
            </a:r>
            <a:r>
              <a:rPr lang="en-US" b="1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Dijkstra</a:t>
            </a:r>
            <a:r>
              <a:rPr lang="en-US" b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b="1" baseline="30000" dirty="0" smtClean="0">
                <a:solidFill>
                  <a:srgbClr val="0432FF"/>
                </a:solidFill>
                <a:latin typeface="Helvetica" charset="0"/>
                <a:ea typeface="Helvetica" charset="0"/>
                <a:cs typeface="Helvetica" charset="0"/>
              </a:rPr>
              <a:t>[8]</a:t>
            </a:r>
          </a:p>
          <a:p>
            <a:pPr lvl="1"/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Se,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usando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Dijkstra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, for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encontrado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um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atalho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entre A 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 B,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ele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será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utilizado</a:t>
            </a:r>
            <a:endParaRPr lang="en-US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Cada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indivíduo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possui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um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conjunto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de (</a:t>
            </a:r>
            <a:r>
              <a:rPr lang="en-US" i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N-2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)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IntegerGenes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com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intervalos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diferentes</a:t>
            </a:r>
            <a:endParaRPr lang="en-US" dirty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pPr lvl="1"/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A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cidade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inicial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e final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são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sempre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as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mesmas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(“A”)</a:t>
            </a:r>
          </a:p>
          <a:p>
            <a:pPr lvl="1"/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Cada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gene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escolhe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(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em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ordem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)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uma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das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cidades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do total, a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qual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é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removida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da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lista</a:t>
            </a:r>
            <a:endParaRPr lang="en-US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pPr lvl="1"/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Um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indivíduo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irá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sugerir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um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trajeto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de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visitas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(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em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ordem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) para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cada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cidade</a:t>
            </a:r>
            <a:endParaRPr lang="en-US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Função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de fitness: soma das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distâncias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das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cidades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(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menor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,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melhor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74153-6BEA-8641-B7A1-86CE42693FE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68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Problemas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mr-IN" b="1" dirty="0" smtClean="0">
                <a:latin typeface="Helvetica" charset="0"/>
                <a:ea typeface="Helvetica" charset="0"/>
                <a:cs typeface="Helvetica" charset="0"/>
              </a:rPr>
              <a:t>–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Caixeiro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Viajante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sz="2800" b="1" dirty="0" smtClean="0">
                <a:latin typeface="Helvetica" charset="0"/>
                <a:ea typeface="Helvetica" charset="0"/>
                <a:cs typeface="Helvetica" charset="0"/>
              </a:rPr>
              <a:t>(</a:t>
            </a:r>
            <a:r>
              <a:rPr lang="en-US" sz="2800" b="1" dirty="0" err="1" smtClean="0">
                <a:latin typeface="Helvetica" charset="0"/>
                <a:ea typeface="Helvetica" charset="0"/>
                <a:cs typeface="Helvetica" charset="0"/>
              </a:rPr>
              <a:t>Exemplo</a:t>
            </a:r>
            <a:r>
              <a:rPr lang="en-US" sz="2800" b="1" dirty="0" smtClean="0">
                <a:latin typeface="Helvetica" charset="0"/>
                <a:ea typeface="Helvetica" charset="0"/>
                <a:cs typeface="Helvetica" charset="0"/>
              </a:rPr>
              <a:t>)</a:t>
            </a:r>
            <a:endParaRPr lang="en-US" sz="2800" b="1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9647158" cy="4126484"/>
          </a:xfrm>
        </p:spPr>
        <p:txBody>
          <a:bodyPr>
            <a:normAutofit/>
          </a:bodyPr>
          <a:lstStyle/>
          <a:p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Lista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de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cidades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: [A, B, C, D, E, F] 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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Integer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Genes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(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em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termos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de k): [5, 4, 3, 2]</a:t>
            </a:r>
          </a:p>
          <a:p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Um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IntegerGene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(5)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pode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propor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um valor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inteiro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de 0 a 4</a:t>
            </a:r>
          </a:p>
          <a:p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Indivíduo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chuta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uma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solução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[3, 0, 1, 0] (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índice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sempre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começa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em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zero) </a:t>
            </a:r>
            <a:r>
              <a:rPr lang="mr-IN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–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na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ordem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:</a:t>
            </a:r>
          </a:p>
          <a:p>
            <a:pPr lvl="1"/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Visita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inicia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em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A 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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Sobram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 as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cidades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 [B, C, D, E, F]</a:t>
            </a:r>
          </a:p>
          <a:p>
            <a:pPr lvl="1"/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Gene 3 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Escolhe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 a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cidade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 E do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grupo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 [B, C, D, E, F] 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Sobram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 as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cidades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 [B, C, D, F]</a:t>
            </a:r>
          </a:p>
          <a:p>
            <a:pPr lvl="1"/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Gene 0 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Escolhe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 a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cidade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 B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 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do </a:t>
            </a:r>
            <a:r>
              <a:rPr lang="en-US" dirty="0" err="1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grupo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 [B, C, D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, 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F] 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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Sobram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 as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cidades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 [C, D, F]</a:t>
            </a:r>
          </a:p>
          <a:p>
            <a:pPr lvl="1"/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Gene 1 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Escolhe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 a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cidade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 D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 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do </a:t>
            </a:r>
            <a:r>
              <a:rPr lang="en-US" dirty="0" err="1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grupo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 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[C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, D, 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F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] 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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Sobram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 as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cidades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 [C, F]</a:t>
            </a:r>
          </a:p>
          <a:p>
            <a:pPr lvl="1"/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Gene 0 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Escolhe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 a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cidade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 C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 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do </a:t>
            </a:r>
            <a:r>
              <a:rPr lang="en-US" dirty="0" err="1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grupo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 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[C, 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F] 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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Sobra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 a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cidade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 F,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que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é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visitada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por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último</a:t>
            </a:r>
            <a:endParaRPr lang="en-US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  <a:sym typeface="Wingdings"/>
            </a:endParaRPr>
          </a:p>
          <a:p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Os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 genes [3, 0, 1, 0]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são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traduzidos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 para a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solução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 A  E  B  D  C  F  A</a:t>
            </a:r>
          </a:p>
          <a:p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Genes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podem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ser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trocados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livremente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via crossover (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cidades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escolhidas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separadamente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74153-6BEA-8641-B7A1-86CE42693FE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815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Otimizações</a:t>
            </a:r>
            <a:endParaRPr lang="en-US" sz="2800" b="1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9647158" cy="4126484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O framework de um AE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abre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espaço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para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uma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série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de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possíveis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otimizações</a:t>
            </a:r>
            <a:endParaRPr lang="en-US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Escolhidas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para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este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trabalho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:</a:t>
            </a:r>
          </a:p>
          <a:p>
            <a:pPr lvl="1"/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Elitismo</a:t>
            </a:r>
            <a:endParaRPr lang="en-US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pPr lvl="1"/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Algoritmo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Genético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Adaptativo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(AGA)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74153-6BEA-8641-B7A1-86CE42693FE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060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Otimizações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mr-IN" b="1" dirty="0" smtClean="0">
                <a:latin typeface="Helvetica" charset="0"/>
                <a:ea typeface="Helvetica" charset="0"/>
                <a:cs typeface="Helvetica" charset="0"/>
              </a:rPr>
              <a:t>–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Elitismo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b="1" baseline="30000" dirty="0" smtClean="0">
                <a:solidFill>
                  <a:srgbClr val="00B0F0"/>
                </a:solidFill>
                <a:latin typeface="Helvetica" charset="0"/>
                <a:ea typeface="Helvetica" charset="0"/>
                <a:cs typeface="Helvetica" charset="0"/>
              </a:rPr>
              <a:t>[9]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endParaRPr lang="en-US" sz="2800" b="1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9647158" cy="4126484"/>
          </a:xfrm>
        </p:spPr>
        <p:txBody>
          <a:bodyPr>
            <a:normAutofit/>
          </a:bodyPr>
          <a:lstStyle/>
          <a:p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Manutenção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do(s)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melhor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(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es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)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indivíduo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(s) de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cada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geração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(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imunes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a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mutações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) </a:t>
            </a:r>
          </a:p>
          <a:p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Garantia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de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manutenção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da(s)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melhor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(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es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)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soluções</a:t>
            </a:r>
            <a:endParaRPr lang="en-US" dirty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Tais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indivíduos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ainda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são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considerados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para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recombinação</a:t>
            </a:r>
            <a:endParaRPr lang="en-US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Para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este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trabalho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: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elitismo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sobre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o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melhor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indivíduo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(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em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todas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as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simulações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74153-6BEA-8641-B7A1-86CE42693FE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014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Otimizações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mr-IN" b="1" dirty="0" smtClean="0">
                <a:latin typeface="Helvetica" charset="0"/>
                <a:ea typeface="Helvetica" charset="0"/>
                <a:cs typeface="Helvetica" charset="0"/>
              </a:rPr>
              <a:t>–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AGA </a:t>
            </a:r>
            <a:r>
              <a:rPr lang="en-US" b="1" baseline="30000" dirty="0" smtClean="0">
                <a:solidFill>
                  <a:srgbClr val="00B0F0"/>
                </a:solidFill>
                <a:latin typeface="Helvetica" charset="0"/>
                <a:ea typeface="Helvetica" charset="0"/>
                <a:cs typeface="Helvetica" charset="0"/>
              </a:rPr>
              <a:t>[10]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endParaRPr lang="en-US" sz="2800" b="1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9647158" cy="4126484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AG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tradicional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mr-IN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–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i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</a:t>
            </a:r>
            <a:r>
              <a:rPr lang="en-US" i="1" baseline="-25000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e </a:t>
            </a:r>
            <a:r>
              <a:rPr lang="en-US" i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</a:t>
            </a:r>
            <a:r>
              <a:rPr lang="en-US" i="1" baseline="-25000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são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estáticos</a:t>
            </a:r>
            <a:endParaRPr lang="en-US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Seria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interessante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que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tais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parâmetros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pudessem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se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adaptar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ao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longo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das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gerações</a:t>
            </a:r>
            <a:endParaRPr lang="en-US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Possível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solução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: </a:t>
            </a:r>
            <a:r>
              <a:rPr lang="en-US" i="1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Algoritmo</a:t>
            </a:r>
            <a:r>
              <a:rPr lang="en-US" i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i="1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Genético</a:t>
            </a:r>
            <a:r>
              <a:rPr lang="en-US" i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i="1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Adaptativo</a:t>
            </a:r>
            <a:r>
              <a:rPr lang="en-US" i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(AGA)</a:t>
            </a:r>
          </a:p>
          <a:p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AGA: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módulo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extra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adicionado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a um AG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que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modifica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ou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adapta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as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probabilidades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de crossover e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mutação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para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os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indivíduos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ao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longo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das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gerações</a:t>
            </a:r>
            <a:endParaRPr lang="en-US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Fator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decisivo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mr-IN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–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função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de fitness</a:t>
            </a:r>
          </a:p>
          <a:p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Este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trabalho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se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baseou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em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alguns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AGAs </a:t>
            </a:r>
            <a:r>
              <a:rPr lang="en-US" b="1" baseline="30000" dirty="0" smtClean="0">
                <a:solidFill>
                  <a:srgbClr val="0432FF"/>
                </a:solidFill>
                <a:latin typeface="Helvetica" charset="0"/>
                <a:ea typeface="Helvetica" charset="0"/>
                <a:cs typeface="Helvetica" charset="0"/>
              </a:rPr>
              <a:t>[11,12]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, mas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acabou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chegando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a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uma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implementação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própria</a:t>
            </a:r>
            <a:endParaRPr lang="en-US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74153-6BEA-8641-B7A1-86CE42693FE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076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Otimizações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mr-IN" b="1" dirty="0" smtClean="0">
                <a:latin typeface="Helvetica" charset="0"/>
                <a:ea typeface="Helvetica" charset="0"/>
                <a:cs typeface="Helvetica" charset="0"/>
              </a:rPr>
              <a:t>–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AGA (</a:t>
            </a:r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Considerações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) </a:t>
            </a:r>
            <a:r>
              <a:rPr lang="en-US" b="1" baseline="30000" dirty="0" smtClean="0">
                <a:solidFill>
                  <a:srgbClr val="00B0F0"/>
                </a:solidFill>
                <a:latin typeface="Helvetica" charset="0"/>
                <a:ea typeface="Helvetica" charset="0"/>
                <a:cs typeface="Helvetica" charset="0"/>
              </a:rPr>
              <a:t>[10]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endParaRPr lang="en-US" sz="2800" b="1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9647158" cy="4126484"/>
          </a:xfrm>
        </p:spPr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O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foco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deste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AGA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é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na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b="1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mutação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(</a:t>
            </a:r>
            <a:r>
              <a:rPr lang="en-US" i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</a:t>
            </a:r>
            <a:r>
              <a:rPr lang="en-US" i="1" baseline="-25000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já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costuma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ser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alto, e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não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há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muito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por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que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mudar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)</a:t>
            </a:r>
          </a:p>
          <a:p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Ideia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: a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mutação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acaba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controlando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quão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dispersa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é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a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adaptação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dos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indivíduos</a:t>
            </a:r>
            <a:endParaRPr lang="en-US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pPr lvl="1"/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Alta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mutação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: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os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genes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irão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variar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muito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seus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valores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,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dispersando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o fitness</a:t>
            </a:r>
          </a:p>
          <a:p>
            <a:pPr lvl="1"/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Baixa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mutação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: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os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genes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irão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se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equilibrar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em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conjunto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com o crossover,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igualando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o fitness</a:t>
            </a:r>
          </a:p>
          <a:p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Valor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considerado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: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desvio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do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melhor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fitness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em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comparação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com a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média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:</a:t>
            </a:r>
          </a:p>
          <a:p>
            <a:pPr marL="0" indent="0">
              <a:buNone/>
            </a:pPr>
            <a:endParaRPr lang="en-US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endParaRPr lang="en-US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endParaRPr lang="en-US" dirty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Se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este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desvio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crescer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, </a:t>
            </a:r>
            <a:r>
              <a:rPr lang="en-US" i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</a:t>
            </a:r>
            <a:r>
              <a:rPr lang="en-US" i="1" baseline="-25000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aumenta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;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Caso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contrário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, </a:t>
            </a:r>
            <a:r>
              <a:rPr lang="en-US" i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</a:t>
            </a:r>
            <a:r>
              <a:rPr lang="en-US" i="1" baseline="-25000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diminui</a:t>
            </a:r>
            <a:endParaRPr lang="en-US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Faixa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de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variação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; [0.001, 0.5] </a:t>
            </a:r>
            <a:r>
              <a:rPr lang="en-US" b="1" baseline="30000" dirty="0" smtClean="0">
                <a:solidFill>
                  <a:srgbClr val="0432FF"/>
                </a:solidFill>
                <a:latin typeface="Helvetica" charset="0"/>
                <a:ea typeface="Helvetica" charset="0"/>
                <a:cs typeface="Helvetica" charset="0"/>
              </a:rPr>
              <a:t>[13</a:t>
            </a:r>
            <a:r>
              <a:rPr lang="en-US" b="1" baseline="30000" dirty="0" smtClean="0">
                <a:solidFill>
                  <a:srgbClr val="0432FF"/>
                </a:solidFill>
                <a:latin typeface="Helvetica" charset="0"/>
                <a:ea typeface="Helvetica" charset="0"/>
                <a:cs typeface="Helvetica" charset="0"/>
              </a:rPr>
              <a:t>]</a:t>
            </a:r>
            <a:endParaRPr lang="en-US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Controle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: valor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inicial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de </a:t>
            </a:r>
            <a:r>
              <a:rPr lang="en-US" i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</a:t>
            </a:r>
            <a:r>
              <a:rPr lang="en-US" i="1" baseline="-25000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(</a:t>
            </a:r>
            <a:r>
              <a:rPr lang="en-US" i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</a:t>
            </a:r>
            <a:r>
              <a:rPr lang="en-US" i="1" baseline="-25000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m0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)</a:t>
            </a:r>
            <a:endParaRPr lang="en-US" i="1" baseline="-25000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74153-6BEA-8641-B7A1-86CE42693FE2}" type="slidenum">
              <a:rPr lang="en-US" smtClean="0"/>
              <a:t>18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4889" y="4678934"/>
            <a:ext cx="1449842" cy="929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50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Sumário</a:t>
            </a:r>
            <a:endParaRPr lang="en-US" b="1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505964"/>
            <a:ext cx="9899904" cy="4065524"/>
          </a:xfrm>
        </p:spPr>
        <p:txBody>
          <a:bodyPr>
            <a:normAutofit/>
          </a:bodyPr>
          <a:lstStyle/>
          <a:p>
            <a:r>
              <a:rPr lang="en-US" sz="2000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Terminologia</a:t>
            </a:r>
            <a:endParaRPr lang="en-US" sz="2000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sz="2000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Objetivo</a:t>
            </a:r>
            <a:endParaRPr lang="en-US" sz="2000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sz="2000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Algoritmo</a:t>
            </a:r>
            <a:r>
              <a:rPr lang="en-US" sz="2000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Evolutivo</a:t>
            </a:r>
            <a:r>
              <a:rPr lang="en-US" sz="2000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(AE)</a:t>
            </a:r>
          </a:p>
          <a:p>
            <a:r>
              <a:rPr lang="en-US" sz="2000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Algoritmo</a:t>
            </a:r>
            <a:r>
              <a:rPr lang="en-US" sz="2000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Genético</a:t>
            </a:r>
            <a:r>
              <a:rPr lang="en-US" sz="2000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(AG)</a:t>
            </a:r>
          </a:p>
          <a:p>
            <a:r>
              <a:rPr lang="en-US" sz="2000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Problemas</a:t>
            </a:r>
            <a:r>
              <a:rPr lang="en-US" sz="2000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Escolhidos</a:t>
            </a:r>
            <a:endParaRPr lang="en-US" sz="2000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sz="2000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Otimização</a:t>
            </a:r>
            <a:endParaRPr lang="en-US" sz="2000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sz="2000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Análises</a:t>
            </a:r>
            <a:r>
              <a:rPr lang="en-US" sz="2000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e </a:t>
            </a:r>
            <a:r>
              <a:rPr lang="en-US" sz="2000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Resultados</a:t>
            </a:r>
            <a:endParaRPr lang="en-US" sz="2000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sz="2000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Conclusões</a:t>
            </a:r>
            <a:r>
              <a:rPr lang="en-US" sz="2000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e </a:t>
            </a:r>
            <a:r>
              <a:rPr lang="en-US" sz="2000" dirty="0" err="1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T</a:t>
            </a:r>
            <a:r>
              <a:rPr lang="en-US" sz="2000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rabalhos</a:t>
            </a:r>
            <a:r>
              <a:rPr lang="en-US" sz="2000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F</a:t>
            </a:r>
            <a:r>
              <a:rPr lang="en-US" sz="2000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uturos</a:t>
            </a:r>
            <a:endParaRPr lang="en-US" sz="2000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74153-6BEA-8641-B7A1-86CE42693FE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62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Otimizações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mr-IN" b="1" dirty="0" smtClean="0">
                <a:latin typeface="Helvetica" charset="0"/>
                <a:ea typeface="Helvetica" charset="0"/>
                <a:cs typeface="Helvetica" charset="0"/>
              </a:rPr>
              <a:t>–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AGA</a:t>
            </a:r>
            <a:endParaRPr lang="en-US" sz="2800" b="1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74153-6BEA-8641-B7A1-86CE42693FE2}" type="slidenum">
              <a:rPr lang="en-US" smtClean="0"/>
              <a:t>19</a:t>
            </a:fld>
            <a:endParaRPr lang="en-US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2406" y="2603500"/>
            <a:ext cx="6891501" cy="3416300"/>
          </a:xfrm>
        </p:spPr>
      </p:pic>
    </p:spTree>
    <p:extLst>
      <p:ext uri="{BB962C8B-B14F-4D97-AF65-F5344CB8AC3E}">
        <p14:creationId xmlns:p14="http://schemas.microsoft.com/office/powerpoint/2010/main" val="608417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Otimizações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mr-IN" b="1" dirty="0" smtClean="0">
                <a:latin typeface="Helvetica" charset="0"/>
                <a:ea typeface="Helvetica" charset="0"/>
                <a:cs typeface="Helvetica" charset="0"/>
              </a:rPr>
              <a:t>–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AGA (</a:t>
            </a:r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Exemplos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)</a:t>
            </a:r>
            <a:endParaRPr lang="en-US" sz="2800" b="1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74153-6BEA-8641-B7A1-86CE42693FE2}" type="slidenum">
              <a:rPr lang="en-US" smtClean="0"/>
              <a:t>20</a:t>
            </a:fld>
            <a:endParaRPr lang="en-US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8874" y="2603500"/>
            <a:ext cx="6558564" cy="3416300"/>
          </a:xfrm>
        </p:spPr>
      </p:pic>
    </p:spTree>
    <p:extLst>
      <p:ext uri="{BB962C8B-B14F-4D97-AF65-F5344CB8AC3E}">
        <p14:creationId xmlns:p14="http://schemas.microsoft.com/office/powerpoint/2010/main" val="435857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Otimizações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mr-IN" b="1" dirty="0" smtClean="0">
                <a:latin typeface="Helvetica" charset="0"/>
                <a:ea typeface="Helvetica" charset="0"/>
                <a:cs typeface="Helvetica" charset="0"/>
              </a:rPr>
              <a:t>–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AGA (</a:t>
            </a:r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Exemplos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)</a:t>
            </a:r>
            <a:endParaRPr lang="en-US" sz="2800" b="1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74153-6BEA-8641-B7A1-86CE42693FE2}" type="slidenum">
              <a:rPr lang="en-US" smtClean="0"/>
              <a:t>21</a:t>
            </a:fld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8874" y="2603500"/>
            <a:ext cx="6558564" cy="3416300"/>
          </a:xfrm>
        </p:spPr>
      </p:pic>
    </p:spTree>
    <p:extLst>
      <p:ext uri="{BB962C8B-B14F-4D97-AF65-F5344CB8AC3E}">
        <p14:creationId xmlns:p14="http://schemas.microsoft.com/office/powerpoint/2010/main" val="1750203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Otimizações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mr-IN" b="1" dirty="0" smtClean="0">
                <a:latin typeface="Helvetica" charset="0"/>
                <a:ea typeface="Helvetica" charset="0"/>
                <a:cs typeface="Helvetica" charset="0"/>
              </a:rPr>
              <a:t>–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AGA (</a:t>
            </a:r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Exemplos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)</a:t>
            </a:r>
            <a:endParaRPr lang="en-US" sz="2800" b="1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74153-6BEA-8641-B7A1-86CE42693FE2}" type="slidenum">
              <a:rPr lang="en-US" smtClean="0"/>
              <a:t>22</a:t>
            </a:fld>
            <a:endParaRPr lang="en-US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8874" y="2603500"/>
            <a:ext cx="6558564" cy="3416300"/>
          </a:xfrm>
        </p:spPr>
      </p:pic>
    </p:spTree>
    <p:extLst>
      <p:ext uri="{BB962C8B-B14F-4D97-AF65-F5344CB8AC3E}">
        <p14:creationId xmlns:p14="http://schemas.microsoft.com/office/powerpoint/2010/main" val="1106345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Otimizações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mr-IN" b="1" dirty="0" smtClean="0">
                <a:latin typeface="Helvetica" charset="0"/>
                <a:ea typeface="Helvetica" charset="0"/>
                <a:cs typeface="Helvetica" charset="0"/>
              </a:rPr>
              <a:t>–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AGA (</a:t>
            </a:r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Exemplos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)</a:t>
            </a:r>
            <a:endParaRPr lang="en-US" sz="2800" b="1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74153-6BEA-8641-B7A1-86CE42693FE2}" type="slidenum">
              <a:rPr lang="en-US" smtClean="0"/>
              <a:t>23</a:t>
            </a:fld>
            <a:endParaRPr 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1470" y="2603500"/>
            <a:ext cx="6613372" cy="3416300"/>
          </a:xfrm>
        </p:spPr>
      </p:pic>
    </p:spTree>
    <p:extLst>
      <p:ext uri="{BB962C8B-B14F-4D97-AF65-F5344CB8AC3E}">
        <p14:creationId xmlns:p14="http://schemas.microsoft.com/office/powerpoint/2010/main" val="306601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Otimizações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mr-IN" b="1" dirty="0" smtClean="0">
                <a:latin typeface="Helvetica" charset="0"/>
                <a:ea typeface="Helvetica" charset="0"/>
                <a:cs typeface="Helvetica" charset="0"/>
              </a:rPr>
              <a:t>–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AGA (</a:t>
            </a:r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Exemplos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)</a:t>
            </a:r>
            <a:endParaRPr lang="en-US" sz="2800" b="1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74153-6BEA-8641-B7A1-86CE42693FE2}" type="slidenum">
              <a:rPr lang="en-US" smtClean="0"/>
              <a:t>24</a:t>
            </a:fld>
            <a:endParaRPr lang="en-US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1470" y="2603500"/>
            <a:ext cx="6613372" cy="3416300"/>
          </a:xfrm>
        </p:spPr>
      </p:pic>
    </p:spTree>
    <p:extLst>
      <p:ext uri="{BB962C8B-B14F-4D97-AF65-F5344CB8AC3E}">
        <p14:creationId xmlns:p14="http://schemas.microsoft.com/office/powerpoint/2010/main" val="1936772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Otimizações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mr-IN" b="1" dirty="0" smtClean="0">
                <a:latin typeface="Helvetica" charset="0"/>
                <a:ea typeface="Helvetica" charset="0"/>
                <a:cs typeface="Helvetica" charset="0"/>
              </a:rPr>
              <a:t>–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AGA (</a:t>
            </a:r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Exemplos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)</a:t>
            </a:r>
            <a:endParaRPr lang="en-US" sz="2800" b="1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74153-6BEA-8641-B7A1-86CE42693FE2}" type="slidenum">
              <a:rPr lang="en-US" smtClean="0"/>
              <a:t>25</a:t>
            </a:fld>
            <a:endParaRPr lang="en-US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1470" y="2603500"/>
            <a:ext cx="6613372" cy="3416300"/>
          </a:xfrm>
        </p:spPr>
      </p:pic>
    </p:spTree>
    <p:extLst>
      <p:ext uri="{BB962C8B-B14F-4D97-AF65-F5344CB8AC3E}">
        <p14:creationId xmlns:p14="http://schemas.microsoft.com/office/powerpoint/2010/main" val="516589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Análises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e </a:t>
            </a:r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Resultados</a:t>
            </a:r>
            <a:endParaRPr lang="en-US" sz="2800" b="1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9647158" cy="4126484"/>
          </a:xfrm>
        </p:spPr>
        <p:txBody>
          <a:bodyPr>
            <a:normAutofit/>
          </a:bodyPr>
          <a:lstStyle/>
          <a:p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Gr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áficos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:</a:t>
            </a:r>
          </a:p>
          <a:p>
            <a:pPr lvl="1"/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Fitness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mínimo</a:t>
            </a:r>
            <a:endParaRPr lang="en-US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pPr lvl="1"/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Fitness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máximo</a:t>
            </a:r>
            <a:endParaRPr lang="en-US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pPr lvl="1"/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Fitness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médio</a:t>
            </a:r>
            <a:endParaRPr lang="en-US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pPr lvl="1"/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Desvio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padrão</a:t>
            </a:r>
            <a:endParaRPr lang="en-US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endParaRPr lang="en-US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200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gerações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, 100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indivíduos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,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elitista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, pc = 0.9, pm = 0.01 (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padrão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)</a:t>
            </a:r>
          </a:p>
          <a:p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Caixeiro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Viajante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mr-IN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–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17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cidades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(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caminho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mais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rápido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: 2085) </a:t>
            </a:r>
            <a:r>
              <a:rPr lang="en-US" b="1" baseline="30000" dirty="0" smtClean="0">
                <a:solidFill>
                  <a:srgbClr val="0432FF"/>
                </a:solidFill>
                <a:latin typeface="Helvetica" charset="0"/>
                <a:ea typeface="Helvetica" charset="0"/>
                <a:cs typeface="Helvetica" charset="0"/>
              </a:rPr>
              <a:t>[14]</a:t>
            </a:r>
          </a:p>
          <a:p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Simulações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para AG (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Estático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) e AGA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74153-6BEA-8641-B7A1-86CE42693FE2}" type="slidenum">
              <a:rPr lang="en-US" smtClean="0"/>
              <a:t>26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1288" y="2921526"/>
            <a:ext cx="2794000" cy="119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599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Análises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e </a:t>
            </a:r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Resultados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mr-IN" b="1" dirty="0" smtClean="0">
                <a:latin typeface="Helvetica" charset="0"/>
                <a:ea typeface="Helvetica" charset="0"/>
                <a:cs typeface="Helvetica" charset="0"/>
              </a:rPr>
              <a:t>–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sz="2800" b="1" dirty="0" err="1" smtClean="0">
                <a:latin typeface="Helvetica" charset="0"/>
                <a:ea typeface="Helvetica" charset="0"/>
                <a:cs typeface="Helvetica" charset="0"/>
              </a:rPr>
              <a:t>OneMax</a:t>
            </a:r>
            <a:r>
              <a:rPr lang="en-US" sz="2800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sz="2800" b="1" dirty="0" err="1" smtClean="0">
                <a:latin typeface="Helvetica" charset="0"/>
                <a:ea typeface="Helvetica" charset="0"/>
                <a:cs typeface="Helvetica" charset="0"/>
              </a:rPr>
              <a:t>Booleano</a:t>
            </a:r>
            <a:endParaRPr lang="en-US" sz="2000" b="1" dirty="0"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700" y="3059557"/>
            <a:ext cx="4827588" cy="2504185"/>
          </a:xfrm>
        </p:spPr>
      </p:pic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8713" y="3054326"/>
            <a:ext cx="4827587" cy="2514648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74153-6BEA-8641-B7A1-86CE42693FE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880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Análises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e </a:t>
            </a:r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Resultados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mr-IN" b="1" dirty="0" smtClean="0">
                <a:latin typeface="Helvetica" charset="0"/>
                <a:ea typeface="Helvetica" charset="0"/>
                <a:cs typeface="Helvetica" charset="0"/>
              </a:rPr>
              <a:t>–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sz="2800" b="1" dirty="0" err="1" smtClean="0">
                <a:latin typeface="Helvetica" charset="0"/>
                <a:ea typeface="Helvetica" charset="0"/>
                <a:cs typeface="Helvetica" charset="0"/>
              </a:rPr>
              <a:t>OneMax</a:t>
            </a:r>
            <a:r>
              <a:rPr lang="en-US" sz="2800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sz="2800" b="1" dirty="0" err="1" smtClean="0">
                <a:latin typeface="Helvetica" charset="0"/>
                <a:ea typeface="Helvetica" charset="0"/>
                <a:cs typeface="Helvetica" charset="0"/>
              </a:rPr>
              <a:t>Booleano</a:t>
            </a:r>
            <a:endParaRPr lang="en-US" sz="2000" b="1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74153-6BEA-8641-B7A1-86CE42693FE2}" type="slidenum">
              <a:rPr lang="en-US" smtClean="0"/>
              <a:t>28</a:t>
            </a:fld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700" y="3059557"/>
            <a:ext cx="4827588" cy="2504185"/>
          </a:xfrm>
        </p:spPr>
      </p:pic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8713" y="3064746"/>
            <a:ext cx="4827587" cy="2493808"/>
          </a:xfrm>
        </p:spPr>
      </p:pic>
    </p:spTree>
    <p:extLst>
      <p:ext uri="{BB962C8B-B14F-4D97-AF65-F5344CB8AC3E}">
        <p14:creationId xmlns:p14="http://schemas.microsoft.com/office/powerpoint/2010/main" val="479310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/>
              <a:t>Terminologia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505964"/>
            <a:ext cx="9899904" cy="4065524"/>
          </a:xfrm>
        </p:spPr>
        <p:txBody>
          <a:bodyPr>
            <a:normAutofit/>
          </a:bodyPr>
          <a:lstStyle/>
          <a:p>
            <a:r>
              <a:rPr lang="en-US" sz="2000" b="1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Algoritmo</a:t>
            </a:r>
            <a:r>
              <a:rPr lang="en-US" sz="2000" b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sz="2000" b="1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Evolutivo</a:t>
            </a:r>
            <a:r>
              <a:rPr lang="en-US" sz="2000" b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(AE) </a:t>
            </a:r>
            <a:r>
              <a:rPr lang="mr-IN" sz="2000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–</a:t>
            </a:r>
            <a:r>
              <a:rPr lang="en-US" sz="2000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Algoritmo</a:t>
            </a:r>
            <a:r>
              <a:rPr lang="en-US" sz="2000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baseado</a:t>
            </a:r>
            <a:r>
              <a:rPr lang="en-US" sz="2000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em</a:t>
            </a:r>
            <a:r>
              <a:rPr lang="en-US" sz="2000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conceitos</a:t>
            </a:r>
            <a:r>
              <a:rPr lang="en-US" sz="2000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de </a:t>
            </a:r>
            <a:r>
              <a:rPr lang="en-US" sz="2000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evolução</a:t>
            </a:r>
            <a:endParaRPr lang="en-US" sz="2000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sz="2000" b="1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Algoritmo</a:t>
            </a:r>
            <a:r>
              <a:rPr lang="en-US" sz="2000" b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sz="2000" b="1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Genético</a:t>
            </a:r>
            <a:r>
              <a:rPr lang="en-US" sz="2000" b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(AG) </a:t>
            </a:r>
            <a:r>
              <a:rPr lang="mr-IN" sz="2000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–</a:t>
            </a:r>
            <a:r>
              <a:rPr lang="en-US" sz="2000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AE </a:t>
            </a:r>
            <a:r>
              <a:rPr lang="en-US" sz="2000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cuja</a:t>
            </a:r>
            <a:r>
              <a:rPr lang="en-US" sz="2000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menor</a:t>
            </a:r>
            <a:r>
              <a:rPr lang="en-US" sz="2000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estrutura</a:t>
            </a:r>
            <a:r>
              <a:rPr lang="en-US" sz="2000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é</a:t>
            </a:r>
            <a:r>
              <a:rPr lang="en-US" sz="2000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o </a:t>
            </a:r>
            <a:r>
              <a:rPr lang="en-US" sz="2000" b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gene</a:t>
            </a:r>
          </a:p>
          <a:p>
            <a:r>
              <a:rPr lang="en-US" sz="2000" b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Gene</a:t>
            </a:r>
            <a:r>
              <a:rPr lang="en-US" sz="2000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mr-IN" sz="2000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–</a:t>
            </a:r>
            <a:r>
              <a:rPr lang="en-US" sz="2000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menor</a:t>
            </a:r>
            <a:r>
              <a:rPr lang="en-US" sz="2000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parte de um </a:t>
            </a:r>
            <a:r>
              <a:rPr lang="en-US" sz="2000" b="1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indivíduo</a:t>
            </a:r>
            <a:r>
              <a:rPr lang="en-US" sz="2000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, a </a:t>
            </a:r>
            <a:r>
              <a:rPr lang="en-US" sz="2000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qual</a:t>
            </a:r>
            <a:r>
              <a:rPr lang="en-US" sz="2000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carrega</a:t>
            </a:r>
            <a:r>
              <a:rPr lang="en-US" sz="2000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um valor (</a:t>
            </a:r>
            <a:r>
              <a:rPr lang="en-US" sz="2000" b="1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expressividade</a:t>
            </a:r>
            <a:r>
              <a:rPr lang="en-US" sz="2000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)</a:t>
            </a:r>
          </a:p>
          <a:p>
            <a:r>
              <a:rPr lang="en-US" sz="2000" b="1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Indivíduo</a:t>
            </a:r>
            <a:r>
              <a:rPr lang="en-US" sz="2000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mr-IN" sz="2000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–</a:t>
            </a:r>
            <a:r>
              <a:rPr lang="en-US" sz="2000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contém</a:t>
            </a:r>
            <a:r>
              <a:rPr lang="en-US" sz="2000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genes </a:t>
            </a:r>
            <a:r>
              <a:rPr lang="en-US" sz="2000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necessários</a:t>
            </a:r>
            <a:r>
              <a:rPr lang="en-US" sz="2000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e </a:t>
            </a:r>
            <a:r>
              <a:rPr lang="en-US" sz="2000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suficientes</a:t>
            </a:r>
            <a:r>
              <a:rPr lang="en-US" sz="2000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para resolver um </a:t>
            </a:r>
            <a:r>
              <a:rPr lang="en-US" sz="2000" b="1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problema</a:t>
            </a:r>
            <a:endParaRPr lang="en-US" sz="2000" b="1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sz="2000" b="1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População</a:t>
            </a:r>
            <a:r>
              <a:rPr lang="en-US" sz="2000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mr-IN" sz="2000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–</a:t>
            </a:r>
            <a:r>
              <a:rPr lang="en-US" sz="2000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conjunto</a:t>
            </a:r>
            <a:r>
              <a:rPr lang="en-US" sz="2000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de </a:t>
            </a:r>
            <a:r>
              <a:rPr lang="en-US" sz="2000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indivíduos</a:t>
            </a:r>
            <a:endParaRPr lang="en-US" sz="2000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sz="2000" b="1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Geração</a:t>
            </a:r>
            <a:r>
              <a:rPr lang="en-US" sz="2000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mr-IN" sz="2000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–</a:t>
            </a:r>
            <a:r>
              <a:rPr lang="en-US" sz="2000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população</a:t>
            </a:r>
            <a:r>
              <a:rPr lang="en-US" sz="2000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após</a:t>
            </a:r>
            <a:r>
              <a:rPr lang="en-US" sz="2000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um </a:t>
            </a:r>
            <a:r>
              <a:rPr lang="en-US" sz="2000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ciclo</a:t>
            </a:r>
            <a:r>
              <a:rPr lang="en-US" sz="2000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de </a:t>
            </a:r>
            <a:r>
              <a:rPr lang="en-US" sz="2000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iterações</a:t>
            </a:r>
            <a:r>
              <a:rPr lang="en-US" sz="2000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de um AE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74153-6BEA-8641-B7A1-86CE42693FE2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3190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Análises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e </a:t>
            </a:r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Resultados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mr-IN" b="1" dirty="0" smtClean="0">
                <a:latin typeface="Helvetica" charset="0"/>
                <a:ea typeface="Helvetica" charset="0"/>
                <a:cs typeface="Helvetica" charset="0"/>
              </a:rPr>
              <a:t>–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sz="2800" b="1" dirty="0" err="1" smtClean="0">
                <a:latin typeface="Helvetica" charset="0"/>
                <a:ea typeface="Helvetica" charset="0"/>
                <a:cs typeface="Helvetica" charset="0"/>
              </a:rPr>
              <a:t>OneMax</a:t>
            </a:r>
            <a:r>
              <a:rPr lang="en-US" sz="2800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sz="2800" b="1" dirty="0" err="1" smtClean="0">
                <a:latin typeface="Helvetica" charset="0"/>
                <a:ea typeface="Helvetica" charset="0"/>
                <a:cs typeface="Helvetica" charset="0"/>
              </a:rPr>
              <a:t>Booleano</a:t>
            </a:r>
            <a:endParaRPr lang="en-US" sz="2000" b="1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74153-6BEA-8641-B7A1-86CE42693FE2}" type="slidenum">
              <a:rPr lang="en-US" smtClean="0"/>
              <a:t>29</a:t>
            </a:fld>
            <a:endParaRPr 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4176" y="2603500"/>
            <a:ext cx="6527961" cy="3416300"/>
          </a:xfrm>
        </p:spPr>
      </p:pic>
    </p:spTree>
    <p:extLst>
      <p:ext uri="{BB962C8B-B14F-4D97-AF65-F5344CB8AC3E}">
        <p14:creationId xmlns:p14="http://schemas.microsoft.com/office/powerpoint/2010/main" val="1659111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Análises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e </a:t>
            </a:r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Resultados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mr-IN" b="1" dirty="0" smtClean="0">
                <a:latin typeface="Helvetica" charset="0"/>
                <a:ea typeface="Helvetica" charset="0"/>
                <a:cs typeface="Helvetica" charset="0"/>
              </a:rPr>
              <a:t>–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sz="2800" b="1" dirty="0" err="1" smtClean="0">
                <a:latin typeface="Helvetica" charset="0"/>
                <a:ea typeface="Helvetica" charset="0"/>
                <a:cs typeface="Helvetica" charset="0"/>
              </a:rPr>
              <a:t>OneMax</a:t>
            </a:r>
            <a:r>
              <a:rPr lang="en-US" sz="2800" b="1" dirty="0" smtClean="0">
                <a:latin typeface="Helvetica" charset="0"/>
                <a:ea typeface="Helvetica" charset="0"/>
                <a:cs typeface="Helvetica" charset="0"/>
              </a:rPr>
              <a:t> Real</a:t>
            </a:r>
            <a:endParaRPr lang="en-US" sz="2000" b="1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74153-6BEA-8641-B7A1-86CE42693FE2}" type="slidenum">
              <a:rPr lang="en-US" smtClean="0"/>
              <a:t>30</a:t>
            </a:fld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700" y="3059557"/>
            <a:ext cx="4827588" cy="2504185"/>
          </a:xfrm>
        </p:spPr>
      </p:pic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8713" y="3054326"/>
            <a:ext cx="4827587" cy="2514648"/>
          </a:xfrm>
        </p:spPr>
      </p:pic>
    </p:spTree>
    <p:extLst>
      <p:ext uri="{BB962C8B-B14F-4D97-AF65-F5344CB8AC3E}">
        <p14:creationId xmlns:p14="http://schemas.microsoft.com/office/powerpoint/2010/main" val="608594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Análises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e </a:t>
            </a:r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Resultados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mr-IN" b="1" dirty="0" smtClean="0">
                <a:latin typeface="Helvetica" charset="0"/>
                <a:ea typeface="Helvetica" charset="0"/>
                <a:cs typeface="Helvetica" charset="0"/>
              </a:rPr>
              <a:t>–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sz="2800" b="1" dirty="0" err="1" smtClean="0">
                <a:latin typeface="Helvetica" charset="0"/>
                <a:ea typeface="Helvetica" charset="0"/>
                <a:cs typeface="Helvetica" charset="0"/>
              </a:rPr>
              <a:t>OneMax</a:t>
            </a:r>
            <a:r>
              <a:rPr lang="en-US" sz="2800" b="1" dirty="0" smtClean="0">
                <a:latin typeface="Helvetica" charset="0"/>
                <a:ea typeface="Helvetica" charset="0"/>
                <a:cs typeface="Helvetica" charset="0"/>
              </a:rPr>
              <a:t> Real</a:t>
            </a:r>
            <a:endParaRPr lang="en-US" sz="2000" b="1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74153-6BEA-8641-B7A1-86CE42693FE2}" type="slidenum">
              <a:rPr lang="en-US" smtClean="0"/>
              <a:t>31</a:t>
            </a:fld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700" y="3059557"/>
            <a:ext cx="4827588" cy="2504185"/>
          </a:xfrm>
        </p:spPr>
      </p:pic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8713" y="3064746"/>
            <a:ext cx="4827587" cy="2493808"/>
          </a:xfrm>
        </p:spPr>
      </p:pic>
    </p:spTree>
    <p:extLst>
      <p:ext uri="{BB962C8B-B14F-4D97-AF65-F5344CB8AC3E}">
        <p14:creationId xmlns:p14="http://schemas.microsoft.com/office/powerpoint/2010/main" val="395941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Análises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e </a:t>
            </a:r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Resultados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mr-IN" b="1" dirty="0" smtClean="0">
                <a:latin typeface="Helvetica" charset="0"/>
                <a:ea typeface="Helvetica" charset="0"/>
                <a:cs typeface="Helvetica" charset="0"/>
              </a:rPr>
              <a:t>–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sz="2800" b="1" dirty="0" err="1" smtClean="0">
                <a:latin typeface="Helvetica" charset="0"/>
                <a:ea typeface="Helvetica" charset="0"/>
                <a:cs typeface="Helvetica" charset="0"/>
              </a:rPr>
              <a:t>OneMax</a:t>
            </a:r>
            <a:r>
              <a:rPr lang="en-US" sz="2800" b="1" dirty="0" smtClean="0">
                <a:latin typeface="Helvetica" charset="0"/>
                <a:ea typeface="Helvetica" charset="0"/>
                <a:cs typeface="Helvetica" charset="0"/>
              </a:rPr>
              <a:t> Real</a:t>
            </a:r>
            <a:endParaRPr lang="en-US" sz="2000" b="1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74153-6BEA-8641-B7A1-86CE42693FE2}" type="slidenum">
              <a:rPr lang="en-US" smtClean="0"/>
              <a:t>32</a:t>
            </a:fld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6754" y="2603500"/>
            <a:ext cx="6642805" cy="3416300"/>
          </a:xfrm>
        </p:spPr>
      </p:pic>
    </p:spTree>
    <p:extLst>
      <p:ext uri="{BB962C8B-B14F-4D97-AF65-F5344CB8AC3E}">
        <p14:creationId xmlns:p14="http://schemas.microsoft.com/office/powerpoint/2010/main" val="1000129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Análises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e </a:t>
            </a:r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Resultados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mr-IN" b="1" dirty="0" smtClean="0">
                <a:latin typeface="Helvetica" charset="0"/>
                <a:ea typeface="Helvetica" charset="0"/>
                <a:cs typeface="Helvetica" charset="0"/>
              </a:rPr>
              <a:t>–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sz="2800" b="1" dirty="0" err="1" smtClean="0">
                <a:latin typeface="Helvetica" charset="0"/>
                <a:ea typeface="Helvetica" charset="0"/>
                <a:cs typeface="Helvetica" charset="0"/>
              </a:rPr>
              <a:t>Caixeiro</a:t>
            </a:r>
            <a:r>
              <a:rPr lang="en-US" sz="2800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sz="2800" b="1" dirty="0" err="1" smtClean="0">
                <a:latin typeface="Helvetica" charset="0"/>
                <a:ea typeface="Helvetica" charset="0"/>
                <a:cs typeface="Helvetica" charset="0"/>
              </a:rPr>
              <a:t>Viajante</a:t>
            </a:r>
            <a:endParaRPr lang="en-US" sz="2000" b="1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74153-6BEA-8641-B7A1-86CE42693FE2}" type="slidenum">
              <a:rPr lang="en-US" smtClean="0"/>
              <a:t>33</a:t>
            </a:fld>
            <a:endParaRPr lang="en-US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700" y="3068180"/>
            <a:ext cx="4827588" cy="2486939"/>
          </a:xfrm>
        </p:spPr>
      </p:pic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8713" y="3059557"/>
            <a:ext cx="4827587" cy="2504185"/>
          </a:xfrm>
        </p:spPr>
      </p:pic>
    </p:spTree>
    <p:extLst>
      <p:ext uri="{BB962C8B-B14F-4D97-AF65-F5344CB8AC3E}">
        <p14:creationId xmlns:p14="http://schemas.microsoft.com/office/powerpoint/2010/main" val="2084068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Análises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e </a:t>
            </a:r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Resultados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mr-IN" b="1" dirty="0" smtClean="0">
                <a:latin typeface="Helvetica" charset="0"/>
                <a:ea typeface="Helvetica" charset="0"/>
                <a:cs typeface="Helvetica" charset="0"/>
              </a:rPr>
              <a:t>–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sz="2800" b="1" dirty="0" err="1" smtClean="0">
                <a:latin typeface="Helvetica" charset="0"/>
                <a:ea typeface="Helvetica" charset="0"/>
                <a:cs typeface="Helvetica" charset="0"/>
              </a:rPr>
              <a:t>Caixeiro</a:t>
            </a:r>
            <a:r>
              <a:rPr lang="en-US" sz="2800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sz="2800" b="1" dirty="0" err="1" smtClean="0">
                <a:latin typeface="Helvetica" charset="0"/>
                <a:ea typeface="Helvetica" charset="0"/>
                <a:cs typeface="Helvetica" charset="0"/>
              </a:rPr>
              <a:t>Viajante</a:t>
            </a:r>
            <a:endParaRPr lang="en-US" sz="2000" b="1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74153-6BEA-8641-B7A1-86CE42693FE2}" type="slidenum">
              <a:rPr lang="en-US" smtClean="0"/>
              <a:t>34</a:t>
            </a:fld>
            <a:endParaRPr lang="en-US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700" y="3068180"/>
            <a:ext cx="4827588" cy="2486939"/>
          </a:xfrm>
        </p:spPr>
      </p:pic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8713" y="3059557"/>
            <a:ext cx="4827587" cy="2504185"/>
          </a:xfrm>
        </p:spPr>
      </p:pic>
    </p:spTree>
    <p:extLst>
      <p:ext uri="{BB962C8B-B14F-4D97-AF65-F5344CB8AC3E}">
        <p14:creationId xmlns:p14="http://schemas.microsoft.com/office/powerpoint/2010/main" val="1557492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Análises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e </a:t>
            </a:r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Resultados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mr-IN" b="1" dirty="0" smtClean="0">
                <a:latin typeface="Helvetica" charset="0"/>
                <a:ea typeface="Helvetica" charset="0"/>
                <a:cs typeface="Helvetica" charset="0"/>
              </a:rPr>
              <a:t>–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sz="2800" b="1" dirty="0" err="1" smtClean="0">
                <a:latin typeface="Helvetica" charset="0"/>
                <a:ea typeface="Helvetica" charset="0"/>
                <a:cs typeface="Helvetica" charset="0"/>
              </a:rPr>
              <a:t>Caixeiro</a:t>
            </a:r>
            <a:r>
              <a:rPr lang="en-US" sz="2800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sz="2800" b="1" dirty="0" err="1" smtClean="0">
                <a:latin typeface="Helvetica" charset="0"/>
                <a:ea typeface="Helvetica" charset="0"/>
                <a:cs typeface="Helvetica" charset="0"/>
              </a:rPr>
              <a:t>Viajante</a:t>
            </a:r>
            <a:endParaRPr lang="en-US" sz="2000" b="1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74153-6BEA-8641-B7A1-86CE42693FE2}" type="slidenum">
              <a:rPr lang="en-US" smtClean="0"/>
              <a:t>35</a:t>
            </a:fld>
            <a:endParaRPr 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700" y="3066359"/>
            <a:ext cx="4827588" cy="2490581"/>
          </a:xfrm>
        </p:spPr>
      </p:pic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8713" y="3064746"/>
            <a:ext cx="4827587" cy="2493808"/>
          </a:xfrm>
        </p:spPr>
      </p:pic>
    </p:spTree>
    <p:extLst>
      <p:ext uri="{BB962C8B-B14F-4D97-AF65-F5344CB8AC3E}">
        <p14:creationId xmlns:p14="http://schemas.microsoft.com/office/powerpoint/2010/main" val="1014597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Análises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e </a:t>
            </a:r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Resultados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mr-IN" b="1" dirty="0" smtClean="0">
                <a:latin typeface="Helvetica" charset="0"/>
                <a:ea typeface="Helvetica" charset="0"/>
                <a:cs typeface="Helvetica" charset="0"/>
              </a:rPr>
              <a:t>–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sz="2800" b="1" dirty="0" err="1" smtClean="0">
                <a:latin typeface="Helvetica" charset="0"/>
                <a:ea typeface="Helvetica" charset="0"/>
                <a:cs typeface="Helvetica" charset="0"/>
              </a:rPr>
              <a:t>Caixeiro</a:t>
            </a:r>
            <a:r>
              <a:rPr lang="en-US" sz="2800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sz="2800" b="1" dirty="0" err="1" smtClean="0">
                <a:latin typeface="Helvetica" charset="0"/>
                <a:ea typeface="Helvetica" charset="0"/>
                <a:cs typeface="Helvetica" charset="0"/>
              </a:rPr>
              <a:t>Viajante</a:t>
            </a:r>
            <a:endParaRPr lang="en-US" sz="2000" b="1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74153-6BEA-8641-B7A1-86CE42693FE2}" type="slidenum">
              <a:rPr lang="en-US" smtClean="0"/>
              <a:t>36</a:t>
            </a:fld>
            <a:endParaRPr lang="en-US"/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700" y="3068079"/>
            <a:ext cx="4827588" cy="2487141"/>
          </a:xfrm>
        </p:spPr>
      </p:pic>
      <p:pic>
        <p:nvPicPr>
          <p:cNvPr id="13" name="Content Placeholder 12"/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8713" y="3054326"/>
            <a:ext cx="4827587" cy="2514648"/>
          </a:xfrm>
        </p:spPr>
      </p:pic>
    </p:spTree>
    <p:extLst>
      <p:ext uri="{BB962C8B-B14F-4D97-AF65-F5344CB8AC3E}">
        <p14:creationId xmlns:p14="http://schemas.microsoft.com/office/powerpoint/2010/main" val="534708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Análises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e </a:t>
            </a:r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Resultados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mr-IN" b="1" dirty="0" smtClean="0">
                <a:latin typeface="Helvetica" charset="0"/>
                <a:ea typeface="Helvetica" charset="0"/>
                <a:cs typeface="Helvetica" charset="0"/>
              </a:rPr>
              <a:t>–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sz="2800" b="1" dirty="0" err="1" smtClean="0">
                <a:latin typeface="Helvetica" charset="0"/>
                <a:ea typeface="Helvetica" charset="0"/>
                <a:cs typeface="Helvetica" charset="0"/>
              </a:rPr>
              <a:t>Caixeiro</a:t>
            </a:r>
            <a:r>
              <a:rPr lang="en-US" sz="2800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sz="2800" b="1" dirty="0" err="1" smtClean="0">
                <a:latin typeface="Helvetica" charset="0"/>
                <a:ea typeface="Helvetica" charset="0"/>
                <a:cs typeface="Helvetica" charset="0"/>
              </a:rPr>
              <a:t>Viajante</a:t>
            </a:r>
            <a:endParaRPr lang="en-US" sz="2000" b="1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74153-6BEA-8641-B7A1-86CE42693FE2}" type="slidenum">
              <a:rPr lang="en-US" smtClean="0"/>
              <a:t>37</a:t>
            </a:fld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4323" y="2603500"/>
            <a:ext cx="7847666" cy="3416300"/>
          </a:xfrm>
        </p:spPr>
      </p:pic>
    </p:spTree>
    <p:extLst>
      <p:ext uri="{BB962C8B-B14F-4D97-AF65-F5344CB8AC3E}">
        <p14:creationId xmlns:p14="http://schemas.microsoft.com/office/powerpoint/2010/main" val="1318771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Conclus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	</a:t>
            </a:r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ões</a:t>
            </a:r>
            <a:endParaRPr lang="en-US" sz="2800" b="1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10529046" cy="4126484"/>
          </a:xfrm>
        </p:spPr>
        <p:txBody>
          <a:bodyPr>
            <a:normAutofit/>
          </a:bodyPr>
          <a:lstStyle/>
          <a:p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Confec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ção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de um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Algoritmo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Genético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(AG)</a:t>
            </a:r>
          </a:p>
          <a:p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Três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problemas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: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OneMax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Booleano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,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OneMax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Real,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Caixeiro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Viajante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Adaptado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(NP-Hard,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atalhos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)</a:t>
            </a:r>
          </a:p>
          <a:p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Otimizações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: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Elitismo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,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Algoritmo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Genético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Adaptativo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(AGA)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mr-IN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–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implementação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própria</a:t>
            </a:r>
            <a:endParaRPr lang="en-US" sz="1000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OneMax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: AG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estático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performa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melhor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, mas AGA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não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fica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distante</a:t>
            </a:r>
            <a:endParaRPr lang="en-US" sz="1000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Caixeiro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Viajante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: AGA se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sai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bem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melhor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,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busca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novas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soluções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mais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rápido</a:t>
            </a:r>
            <a:endParaRPr lang="en-US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Modo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geral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: AGA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trouxe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bons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resultados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,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mostra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-se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promissor</a:t>
            </a:r>
            <a:endParaRPr lang="en-US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74153-6BEA-8641-B7A1-86CE42693FE2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199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/>
              <a:t>Objetivo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505964"/>
            <a:ext cx="9899904" cy="4065524"/>
          </a:xfrm>
        </p:spPr>
        <p:txBody>
          <a:bodyPr>
            <a:normAutofit/>
          </a:bodyPr>
          <a:lstStyle/>
          <a:p>
            <a:r>
              <a:rPr lang="en-US" sz="2000" b="1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Utilizar</a:t>
            </a:r>
            <a:r>
              <a:rPr lang="en-US" sz="2000" b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um AE para resolver </a:t>
            </a:r>
            <a:r>
              <a:rPr lang="en-US" sz="2000" b="1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problemas</a:t>
            </a:r>
            <a:r>
              <a:rPr lang="en-US" sz="2000" b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de </a:t>
            </a:r>
            <a:r>
              <a:rPr lang="en-US" sz="2000" b="1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modo</a:t>
            </a:r>
            <a:r>
              <a:rPr lang="en-US" sz="2000" b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sz="2000" b="1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otimizado</a:t>
            </a:r>
            <a:endParaRPr lang="en-US" sz="2000" b="1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sz="2000" b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Boas </a:t>
            </a:r>
            <a:r>
              <a:rPr lang="en-US" sz="2000" b="1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soluções</a:t>
            </a:r>
            <a:r>
              <a:rPr lang="en-US" sz="2000" b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antes de performance</a:t>
            </a:r>
            <a:endParaRPr lang="en-US" sz="2000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74153-6BEA-8641-B7A1-86CE42693FE2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4309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Trabalhos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Futuros</a:t>
            </a:r>
            <a:endParaRPr lang="en-US" sz="2800" b="1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9647158" cy="4126484"/>
          </a:xfrm>
        </p:spPr>
        <p:txBody>
          <a:bodyPr>
            <a:normAutofit/>
          </a:bodyPr>
          <a:lstStyle/>
          <a:p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An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álise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mais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detalhada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do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problema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do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OneMax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Real (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interpretação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matemática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)</a:t>
            </a:r>
            <a:endParaRPr lang="en-US" i="1" baseline="-25000" dirty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Comparação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do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problema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do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Caixeiro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Viajante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c/genes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deste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trabalho</a:t>
            </a:r>
            <a:endParaRPr lang="en-US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Evoluir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os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conceitos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por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trás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do AGA e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melhorá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-lo</a:t>
            </a:r>
          </a:p>
          <a:p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Testar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o AGA junto a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mais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problemas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(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verificar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prós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/contras/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limitações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)</a:t>
            </a:r>
            <a:endParaRPr lang="en-US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Organização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do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código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do AG para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comportar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mais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problemas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e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operações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evolutivas</a:t>
            </a:r>
            <a:endParaRPr lang="en-US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74153-6BEA-8641-B7A1-86CE42693FE2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898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Referências</a:t>
            </a:r>
            <a:endParaRPr lang="en-US" b="1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10035785" cy="41021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[1] 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A. E.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Eiben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, J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. E. Smith. 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“</a:t>
            </a:r>
            <a:r>
              <a:rPr lang="en-US" i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Introduction </a:t>
            </a:r>
            <a:r>
              <a:rPr lang="en-US" i="1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To Evolutionary </a:t>
            </a:r>
            <a:r>
              <a:rPr lang="en-US" i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Computing”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. 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V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olume 53. 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Springer-</a:t>
            </a:r>
            <a:r>
              <a:rPr lang="en-US" dirty="0" err="1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Verlag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, 2003. </a:t>
            </a:r>
            <a:endParaRPr lang="en-US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[2] A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. E.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Eiben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, S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. K. </a:t>
            </a:r>
            <a:r>
              <a:rPr lang="en-US" dirty="0" err="1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Smit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. 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“Parameter 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tuning for configuring and analyzing evolutionary 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algorithms”. </a:t>
            </a:r>
            <a:r>
              <a:rPr lang="en-US" i="1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Swarm and Evolutionary Computation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, 1(1):19–31, 2011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.</a:t>
            </a:r>
          </a:p>
          <a:p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[3] 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K. Matthias, T. </a:t>
            </a:r>
            <a:r>
              <a:rPr lang="en-US" dirty="0" err="1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Severin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, and H. </a:t>
            </a:r>
            <a:r>
              <a:rPr lang="en-US" dirty="0" err="1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Salzwedel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. 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"Variable 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mutation rate at genetic algorithms: introduction of chromosome fitness in connection with multi-chromosome 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representation". </a:t>
            </a:r>
            <a:r>
              <a:rPr lang="en-US" i="1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International Journal of Computer Applications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, 72(17), 2013. </a:t>
            </a:r>
            <a:endParaRPr lang="en-US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[4] 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M. </a:t>
            </a:r>
            <a:r>
              <a:rPr lang="en-US" dirty="0" err="1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Obitko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. 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"Introduction 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to 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Genetic 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A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lgorithms 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- 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XIII. Recommendations". </a:t>
            </a:r>
            <a:r>
              <a:rPr lang="en-US" dirty="0">
                <a:solidFill>
                  <a:srgbClr val="0432FF"/>
                </a:solidFill>
                <a:latin typeface="Helvetica" charset="0"/>
                <a:ea typeface="Helvetica" charset="0"/>
                <a:cs typeface="Helvetica" charset="0"/>
                <a:hlinkClick r:id="rId2"/>
              </a:rPr>
              <a:t>http://www.obitko.com/tutorials/genetic-algorithms/recommendations.php</a:t>
            </a:r>
            <a:r>
              <a:rPr lang="en-US" dirty="0" smtClean="0">
                <a:solidFill>
                  <a:srgbClr val="0432FF"/>
                </a:solidFill>
                <a:latin typeface="Helvetica" charset="0"/>
                <a:ea typeface="Helvetica" charset="0"/>
                <a:cs typeface="Helvetica" charset="0"/>
                <a:hlinkClick r:id="rId2"/>
              </a:rPr>
              <a:t>/</a:t>
            </a:r>
            <a:r>
              <a:rPr lang="en-US" dirty="0" smtClean="0">
                <a:solidFill>
                  <a:srgbClr val="0432FF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smtClean="0">
                <a:solidFill>
                  <a:srgbClr val="0432FF"/>
                </a:solidFill>
                <a:latin typeface="Helvetica" charset="0"/>
                <a:ea typeface="Helvetica" charset="0"/>
                <a:cs typeface="Helvetica" charset="0"/>
              </a:rPr>
              <a:t>                    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[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Online; </a:t>
            </a:r>
            <a:r>
              <a:rPr lang="en-US" dirty="0" err="1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acessado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em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21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de </a:t>
            </a:r>
            <a:r>
              <a:rPr lang="en-US" dirty="0" err="1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novembro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de 2016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].</a:t>
            </a:r>
          </a:p>
          <a:p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[5] 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K. </a:t>
            </a:r>
            <a:r>
              <a:rPr lang="en-US" dirty="0" err="1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DeJong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. 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“An 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analysis of the behavior of a class of genetic adaptive 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systems”. </a:t>
            </a:r>
            <a:r>
              <a:rPr lang="en-US" i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Ph.D</a:t>
            </a:r>
            <a:r>
              <a:rPr lang="en-US" i="1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. </a:t>
            </a:r>
            <a:r>
              <a:rPr lang="en-US" i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Thesis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, University of Michigan, 1975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.</a:t>
            </a:r>
            <a:endParaRPr lang="en-US" dirty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74153-6BEA-8641-B7A1-86CE42693FE2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941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Referências</a:t>
            </a:r>
            <a:endParaRPr lang="en-US" b="1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10035785" cy="341630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[6] 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.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Giguere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, 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D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. E. Goldberg. “Population sizing for optimum sampling with genetic algorithms: A case study of the </a:t>
            </a:r>
            <a:r>
              <a:rPr lang="en-US" dirty="0" err="1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onemax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problem”. </a:t>
            </a:r>
            <a:r>
              <a:rPr lang="en-US" i="1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Genetic Programming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, 98:496–503, 1998. </a:t>
            </a:r>
          </a:p>
          <a:p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[7]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D. L. Applegate, R. E. Bixby, V.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Chvatal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, 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W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. J. Cook. 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"The 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Traveling Salesman Problem: a computational 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study". </a:t>
            </a:r>
            <a:r>
              <a:rPr lang="en-US" i="1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Princeton </a:t>
            </a:r>
            <a:r>
              <a:rPr lang="en-US" i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University </a:t>
            </a:r>
            <a:r>
              <a:rPr lang="en-US" i="1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</a:t>
            </a:r>
            <a:r>
              <a:rPr lang="en-US" i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ress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, 2011. </a:t>
            </a:r>
            <a:endParaRPr lang="en-US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[8] 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T. H. </a:t>
            </a:r>
            <a:r>
              <a:rPr lang="en-US" dirty="0" err="1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Cormen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, C. E. </a:t>
            </a:r>
            <a:r>
              <a:rPr lang="en-US" dirty="0" err="1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Leiserson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, R. L.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Rivest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et al. 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"Section 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24.3: </a:t>
            </a:r>
            <a:r>
              <a:rPr lang="en-US" dirty="0" err="1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Dijkstra’s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algorithm”. </a:t>
            </a:r>
            <a:r>
              <a:rPr lang="en-US" i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MIT Press </a:t>
            </a:r>
            <a:r>
              <a:rPr lang="en-US" i="1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and McGraw-Hill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, 2001. </a:t>
            </a:r>
            <a:endParaRPr lang="en-US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[9] 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M. Mitchell. 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"An 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introduction to genetic 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algorithms". </a:t>
            </a:r>
            <a:r>
              <a:rPr lang="en-US" i="1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MIT </a:t>
            </a:r>
            <a:r>
              <a:rPr lang="en-US" i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Press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, 1998. </a:t>
            </a:r>
            <a:endParaRPr lang="en-US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[10] M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. 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Srinivas, L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. M. </a:t>
            </a:r>
            <a:r>
              <a:rPr lang="en-US" dirty="0" err="1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Patnaik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. 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"Adaptive 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probabilities of crossover and mutation in genetic 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algorithms". </a:t>
            </a:r>
            <a:r>
              <a:rPr lang="en-US" i="1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IEEE Transactions on Systems, Man, and Cybernetics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, 24(4):656–667, 1994. </a:t>
            </a:r>
          </a:p>
          <a:p>
            <a:endParaRPr lang="en-US" dirty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endParaRPr lang="en-US" dirty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74153-6BEA-8641-B7A1-86CE42693FE2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831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Referências</a:t>
            </a:r>
            <a:endParaRPr lang="en-US" b="1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10035785" cy="341630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[11] 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D.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Jakobovic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́, M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. </a:t>
            </a:r>
            <a:r>
              <a:rPr lang="en-US" dirty="0" err="1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Golub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. 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“Adaptive 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G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enetic Algorithm”. </a:t>
            </a:r>
            <a:r>
              <a:rPr lang="en-US" i="1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CIT. Journal of computing and information technology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, 7(3):229–235, 1999. </a:t>
            </a:r>
          </a:p>
          <a:p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[12] 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L. 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Wang, T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. Shen. 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"Improved 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adaptive genetic algorithm and its application to image 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segmentation". </a:t>
            </a:r>
            <a:r>
              <a:rPr lang="en-US" i="1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In Multispectral Image Processing and Pattern Recognition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, pages 115–120. International Society for Optics and Photonics, 2001. </a:t>
            </a:r>
            <a:endParaRPr lang="en-US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[13] 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K. Matthias, T.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Severin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, 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H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. </a:t>
            </a:r>
            <a:r>
              <a:rPr lang="en-US" dirty="0" err="1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Salzwedel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. 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"Variable 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mutation rate at genetic algorithms: introduction of chromosome fitness in connection with multi-chromosome 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representation". </a:t>
            </a:r>
            <a:r>
              <a:rPr lang="en-US" i="1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International Journal of Computer Applications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, 72(17), 2013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.</a:t>
            </a:r>
          </a:p>
          <a:p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[14]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Félix-Antoine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Fortin, </a:t>
            </a:r>
            <a:r>
              <a:rPr lang="en-US" dirty="0" err="1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François-Michel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De </a:t>
            </a:r>
            <a:r>
              <a:rPr lang="en-US" dirty="0" err="1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Rainville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, Marc-André Gardner, Marc 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Parizeau, Christian 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Gagné. 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"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DEAP examples 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- 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TSP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"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. 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hlinkClick r:id="rId2"/>
              </a:rPr>
              <a:t>https://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hlinkClick r:id="rId2"/>
              </a:rPr>
              <a:t>github.com/DEAP/deap/blob/master/examples/ga/tsp/gr17.json/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		                        [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Online; </a:t>
            </a:r>
            <a:r>
              <a:rPr lang="en-US" dirty="0" err="1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acessado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em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21 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de </a:t>
            </a:r>
            <a:r>
              <a:rPr lang="en-US" dirty="0" err="1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novembro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de 2016]. </a:t>
            </a:r>
            <a:endParaRPr lang="en-US" dirty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endParaRPr lang="en-US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endParaRPr lang="en-US" dirty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endParaRPr lang="en-US" dirty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74153-6BEA-8641-B7A1-86CE42693FE2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118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Algoritmo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Evolutivo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(AE)</a:t>
            </a:r>
            <a:endParaRPr lang="en-US" b="1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894836"/>
          </a:xfrm>
        </p:spPr>
        <p:txBody>
          <a:bodyPr>
            <a:normAutofit/>
          </a:bodyPr>
          <a:lstStyle/>
          <a:p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Princípio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: “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chutar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”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soluções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(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tentativa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-e-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erro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) </a:t>
            </a:r>
            <a:r>
              <a:rPr lang="en-US" b="1" baseline="30000" dirty="0" smtClean="0">
                <a:solidFill>
                  <a:srgbClr val="0432FF"/>
                </a:solidFill>
                <a:latin typeface="Helvetica" charset="0"/>
                <a:ea typeface="Helvetica" charset="0"/>
                <a:cs typeface="Helvetica" charset="0"/>
              </a:rPr>
              <a:t>[1]</a:t>
            </a:r>
          </a:p>
          <a:p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Mesmos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princípios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da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seleção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natural (</a:t>
            </a:r>
            <a:r>
              <a:rPr lang="en-US" i="1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operações</a:t>
            </a:r>
            <a:r>
              <a:rPr lang="en-US" i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de </a:t>
            </a:r>
            <a:r>
              <a:rPr lang="en-US" i="1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evolução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):</a:t>
            </a:r>
          </a:p>
          <a:p>
            <a:pPr lvl="1"/>
            <a:r>
              <a:rPr lang="en-US" b="1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Seleção</a:t>
            </a:r>
            <a:endParaRPr lang="en-US" b="1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pPr lvl="1"/>
            <a:r>
              <a:rPr lang="en-US" b="1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Recombinação</a:t>
            </a:r>
            <a:r>
              <a:rPr lang="en-US" i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(</a:t>
            </a:r>
            <a:r>
              <a:rPr lang="en-US" i="1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Variação</a:t>
            </a:r>
            <a:r>
              <a:rPr lang="en-US" i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)</a:t>
            </a:r>
          </a:p>
          <a:p>
            <a:pPr lvl="1"/>
            <a:r>
              <a:rPr lang="en-US" b="1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Mutação</a:t>
            </a:r>
            <a:r>
              <a:rPr lang="en-US" i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(</a:t>
            </a:r>
            <a:r>
              <a:rPr lang="en-US" i="1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Variação</a:t>
            </a:r>
            <a:r>
              <a:rPr lang="en-US" i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)</a:t>
            </a:r>
          </a:p>
          <a:p>
            <a:pPr lvl="1"/>
            <a:r>
              <a:rPr lang="en-US" b="1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Sobrevivência</a:t>
            </a:r>
            <a:endParaRPr lang="en-US" b="1" dirty="0"/>
          </a:p>
          <a:p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As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operações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de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variação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garantem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que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novas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soluções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serão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exploradas</a:t>
            </a:r>
            <a:endParaRPr lang="en-US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Os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melhores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(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ou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mais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adaptados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)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indivíduos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formam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a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geração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seguinte</a:t>
            </a:r>
            <a:endParaRPr lang="en-US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Adaptação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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b="1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função</a:t>
            </a:r>
            <a:r>
              <a:rPr lang="en-US" b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de fitness </a:t>
            </a:r>
            <a:r>
              <a:rPr lang="en-US" b="1" baseline="30000" dirty="0" smtClean="0">
                <a:solidFill>
                  <a:srgbClr val="0432FF"/>
                </a:solidFill>
                <a:latin typeface="Helvetica" charset="0"/>
                <a:ea typeface="Helvetica" charset="0"/>
                <a:cs typeface="Helvetica" charset="0"/>
              </a:rPr>
              <a:t>[1,2]</a:t>
            </a:r>
            <a:r>
              <a:rPr lang="en-US" b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(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escala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numérica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,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própria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do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problema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74153-6BEA-8641-B7A1-86CE42693FE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240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Algoritmo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Evolutivo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(Framework)</a:t>
            </a:r>
            <a:r>
              <a:rPr lang="en-US" b="1" baseline="30000" dirty="0" smtClean="0">
                <a:solidFill>
                  <a:srgbClr val="00B0F0"/>
                </a:solidFill>
                <a:latin typeface="Helvetica" charset="0"/>
                <a:ea typeface="Helvetica" charset="0"/>
                <a:cs typeface="Helvetica" charset="0"/>
              </a:rPr>
              <a:t>[2]</a:t>
            </a:r>
            <a:endParaRPr lang="en-US" b="1" baseline="30000" dirty="0">
              <a:solidFill>
                <a:srgbClr val="00B0F0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74153-6BEA-8641-B7A1-86CE42693FE2}" type="slidenum">
              <a:rPr lang="en-US" smtClean="0"/>
              <a:t>5</a:t>
            </a:fld>
            <a:endParaRPr lang="en-US"/>
          </a:p>
        </p:txBody>
      </p:sp>
      <p:pic>
        <p:nvPicPr>
          <p:cNvPr id="7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8284" y="2634121"/>
            <a:ext cx="8634256" cy="3912983"/>
          </a:xfrm>
        </p:spPr>
      </p:pic>
    </p:spTree>
    <p:extLst>
      <p:ext uri="{BB962C8B-B14F-4D97-AF65-F5344CB8AC3E}">
        <p14:creationId xmlns:p14="http://schemas.microsoft.com/office/powerpoint/2010/main" val="499565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Algoritmo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Genético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(AG)</a:t>
            </a:r>
            <a:endParaRPr lang="en-US" b="1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9647158" cy="3760724"/>
          </a:xfrm>
        </p:spPr>
        <p:txBody>
          <a:bodyPr>
            <a:normAutofit/>
          </a:bodyPr>
          <a:lstStyle/>
          <a:p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Menor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parte: gene (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contém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um valor/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expressividade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)</a:t>
            </a:r>
          </a:p>
          <a:p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O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problema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deve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organizar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como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os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genes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estarão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dispostos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nos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indivíduos</a:t>
            </a:r>
            <a:endParaRPr lang="en-US" dirty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endParaRPr lang="en-US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b="1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Seleção</a:t>
            </a:r>
            <a:r>
              <a:rPr lang="en-US" b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mr-IN" b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–</a:t>
            </a:r>
            <a:r>
              <a:rPr lang="en-US" b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os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melhores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indivíduos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da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geração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pai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são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pareados</a:t>
            </a:r>
            <a:endParaRPr lang="en-US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b="1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Recombinação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mr-IN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–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os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genes dos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pais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são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trocados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(</a:t>
            </a:r>
            <a:r>
              <a:rPr lang="en-US" i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crossover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) para a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criação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de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filhos</a:t>
            </a:r>
            <a:endParaRPr lang="en-US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b="1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Mutação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mr-IN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–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a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expressividade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dos genes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muda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de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uma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geração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para a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seguinte</a:t>
            </a:r>
            <a:endParaRPr lang="en-US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b="1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Sobrevivência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mr-IN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–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apenas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os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melhores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indivíduos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(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dentre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pais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e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filhos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)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sobrevivem</a:t>
            </a:r>
            <a:endParaRPr lang="en-US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74153-6BEA-8641-B7A1-86CE42693FE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613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AG </a:t>
            </a:r>
            <a:r>
              <a:rPr lang="mr-IN" b="1" dirty="0" smtClean="0">
                <a:latin typeface="Helvetica" charset="0"/>
                <a:ea typeface="Helvetica" charset="0"/>
                <a:cs typeface="Helvetica" charset="0"/>
              </a:rPr>
              <a:t>–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Seleção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/ Crossover</a:t>
            </a:r>
            <a:endParaRPr lang="en-US" b="1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9647158" cy="34163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A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geração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pai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é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ordenada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pelos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melhores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indivíduos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(de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acordo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com o fitness)</a:t>
            </a:r>
          </a:p>
          <a:p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Os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pais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são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cruzados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dois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a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dois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, e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criação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dois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filhos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(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probabilidade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i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</a:t>
            </a:r>
            <a:r>
              <a:rPr lang="en-US" i="1" baseline="-25000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)</a:t>
            </a:r>
          </a:p>
          <a:p>
            <a:r>
              <a:rPr lang="en-US" i="1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</a:t>
            </a:r>
            <a:r>
              <a:rPr lang="en-US" i="1" baseline="-25000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mr-IN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–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b="1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Probabilidade</a:t>
            </a:r>
            <a:r>
              <a:rPr lang="en-US" b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de crossover</a:t>
            </a:r>
          </a:p>
          <a:p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Material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genético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trocado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via </a:t>
            </a:r>
            <a:r>
              <a:rPr lang="en-US" i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crossover de </a:t>
            </a:r>
            <a:r>
              <a:rPr lang="en-US" i="1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dois</a:t>
            </a:r>
            <a:r>
              <a:rPr lang="en-US" i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i="1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pontos</a:t>
            </a:r>
            <a:endParaRPr lang="en-US" i="1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Valor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padronizado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: </a:t>
            </a:r>
            <a:r>
              <a:rPr lang="en-US" i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0.9;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Faixa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comum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: </a:t>
            </a:r>
            <a:r>
              <a:rPr lang="en-US" i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0.6 a 0.95 </a:t>
            </a:r>
            <a:r>
              <a:rPr lang="en-US" b="1" baseline="30000" dirty="0" smtClean="0">
                <a:solidFill>
                  <a:srgbClr val="0432FF"/>
                </a:solidFill>
                <a:latin typeface="Helvetica" charset="0"/>
                <a:ea typeface="Helvetica" charset="0"/>
                <a:cs typeface="Helvetica" charset="0"/>
              </a:rPr>
              <a:t>[3,4,5]</a:t>
            </a:r>
            <a:r>
              <a:rPr lang="en-US" baseline="30000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</a:p>
          <a:p>
            <a:r>
              <a:rPr lang="en-US" i="1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</a:t>
            </a:r>
            <a:r>
              <a:rPr lang="en-US" i="1" baseline="-25000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deve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ser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alto para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aumentar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a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variação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e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trazer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novas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respostas</a:t>
            </a:r>
            <a:endParaRPr lang="en-US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74153-6BEA-8641-B7A1-86CE42693FE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278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AG </a:t>
            </a:r>
            <a:r>
              <a:rPr lang="mr-IN" b="1" dirty="0" smtClean="0">
                <a:latin typeface="Helvetica" charset="0"/>
                <a:ea typeface="Helvetica" charset="0"/>
                <a:cs typeface="Helvetica" charset="0"/>
              </a:rPr>
              <a:t>–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Crossover de </a:t>
            </a:r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dois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pontos</a:t>
            </a:r>
            <a:endParaRPr lang="en-US" b="1" dirty="0"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700" y="3012792"/>
            <a:ext cx="9645650" cy="2597715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74153-6BEA-8641-B7A1-86CE42693FE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266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Custom 1">
      <a:dk1>
        <a:srgbClr val="000000"/>
      </a:dk1>
      <a:lt1>
        <a:srgbClr val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F9C9D"/>
      </a:accent5>
      <a:accent6>
        <a:srgbClr val="9E5E9B"/>
      </a:accent6>
      <a:hlink>
        <a:srgbClr val="58C1BA"/>
      </a:hlink>
      <a:folHlink>
        <a:srgbClr val="0000FF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EC7F02AD-9687-440F-A9DF-FAA6F22270D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6374</TotalTime>
  <Words>2161</Words>
  <Application>Microsoft Macintosh PowerPoint</Application>
  <PresentationFormat>Widescreen</PresentationFormat>
  <Paragraphs>263</Paragraphs>
  <Slides>43</Slides>
  <Notes>36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1" baseType="lpstr">
      <vt:lpstr>Calibri</vt:lpstr>
      <vt:lpstr>Century Gothic</vt:lpstr>
      <vt:lpstr>Helvetica</vt:lpstr>
      <vt:lpstr>Helvetica Neue</vt:lpstr>
      <vt:lpstr>Wingdings</vt:lpstr>
      <vt:lpstr>Wingdings 3</vt:lpstr>
      <vt:lpstr>Arial</vt:lpstr>
      <vt:lpstr>Ion Boardroom</vt:lpstr>
      <vt:lpstr>Resolução otimizada de problemas com uso de algoritmos evolutivos</vt:lpstr>
      <vt:lpstr>Sumário</vt:lpstr>
      <vt:lpstr>Terminologia</vt:lpstr>
      <vt:lpstr>Objetivo</vt:lpstr>
      <vt:lpstr>Algoritmo Evolutivo (AE)</vt:lpstr>
      <vt:lpstr>Algoritmo Evolutivo (Framework)[2]</vt:lpstr>
      <vt:lpstr>Algoritmo Genético (AG)</vt:lpstr>
      <vt:lpstr>AG – Seleção / Crossover</vt:lpstr>
      <vt:lpstr>AG – Crossover de dois pontos</vt:lpstr>
      <vt:lpstr>AG – Mutação</vt:lpstr>
      <vt:lpstr>AG – Sobrevivência</vt:lpstr>
      <vt:lpstr>Problemas escolhidos</vt:lpstr>
      <vt:lpstr>Problemas – OneMax</vt:lpstr>
      <vt:lpstr>Problemas – Caixeiro Viajante</vt:lpstr>
      <vt:lpstr>Problemas – Caixeiro Viajante (Exemplo)</vt:lpstr>
      <vt:lpstr>Otimizações</vt:lpstr>
      <vt:lpstr>Otimizações – Elitismo [9] </vt:lpstr>
      <vt:lpstr>Otimizações – AGA [10] </vt:lpstr>
      <vt:lpstr>Otimizações – AGA (Considerações) [10] </vt:lpstr>
      <vt:lpstr>Otimizações – AGA</vt:lpstr>
      <vt:lpstr>Otimizações – AGA (Exemplos)</vt:lpstr>
      <vt:lpstr>Otimizações – AGA (Exemplos)</vt:lpstr>
      <vt:lpstr>Otimizações – AGA (Exemplos)</vt:lpstr>
      <vt:lpstr>Otimizações – AGA (Exemplos)</vt:lpstr>
      <vt:lpstr>Otimizações – AGA (Exemplos)</vt:lpstr>
      <vt:lpstr>Otimizações – AGA (Exemplos)</vt:lpstr>
      <vt:lpstr>Análises e Resultados</vt:lpstr>
      <vt:lpstr>Análises e Resultados – OneMax Booleano</vt:lpstr>
      <vt:lpstr>Análises e Resultados – OneMax Booleano</vt:lpstr>
      <vt:lpstr>Análises e Resultados – OneMax Booleano</vt:lpstr>
      <vt:lpstr>Análises e Resultados – OneMax Real</vt:lpstr>
      <vt:lpstr>Análises e Resultados – OneMax Real</vt:lpstr>
      <vt:lpstr>Análises e Resultados – OneMax Real</vt:lpstr>
      <vt:lpstr>Análises e Resultados – Caixeiro Viajante</vt:lpstr>
      <vt:lpstr>Análises e Resultados – Caixeiro Viajante</vt:lpstr>
      <vt:lpstr>Análises e Resultados – Caixeiro Viajante</vt:lpstr>
      <vt:lpstr>Análises e Resultados – Caixeiro Viajante</vt:lpstr>
      <vt:lpstr>Análises e Resultados – Caixeiro Viajante</vt:lpstr>
      <vt:lpstr>Conclus ões</vt:lpstr>
      <vt:lpstr>Trabalhos Futuros</vt:lpstr>
      <vt:lpstr>Referências</vt:lpstr>
      <vt:lpstr>Referências</vt:lpstr>
      <vt:lpstr>Referências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Resolução otimizada de problemas com uso de algoritmos evolutivos</dc:title>
  <dc:creator>Dos Santos Sousa, Cassio</dc:creator>
  <cp:lastModifiedBy>Dos Santos Sousa, Cassio</cp:lastModifiedBy>
  <cp:revision>304</cp:revision>
  <dcterms:created xsi:type="dcterms:W3CDTF">2016-06-15T11:12:43Z</dcterms:created>
  <dcterms:modified xsi:type="dcterms:W3CDTF">2016-11-21T08:09:35Z</dcterms:modified>
</cp:coreProperties>
</file>